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handoutMasterIdLst>
    <p:handoutMasterId r:id="rId39"/>
  </p:handoutMasterIdLst>
  <p:sldIdLst>
    <p:sldId id="256" r:id="rId2"/>
    <p:sldId id="257" r:id="rId3"/>
    <p:sldId id="271" r:id="rId4"/>
    <p:sldId id="258" r:id="rId5"/>
    <p:sldId id="272" r:id="rId6"/>
    <p:sldId id="273" r:id="rId7"/>
    <p:sldId id="260" r:id="rId8"/>
    <p:sldId id="274" r:id="rId9"/>
    <p:sldId id="309" r:id="rId10"/>
    <p:sldId id="286" r:id="rId11"/>
    <p:sldId id="279" r:id="rId12"/>
    <p:sldId id="306" r:id="rId13"/>
    <p:sldId id="289" r:id="rId14"/>
    <p:sldId id="318" r:id="rId15"/>
    <p:sldId id="291" r:id="rId16"/>
    <p:sldId id="314" r:id="rId17"/>
    <p:sldId id="319" r:id="rId18"/>
    <p:sldId id="315" r:id="rId19"/>
    <p:sldId id="316" r:id="rId20"/>
    <p:sldId id="317" r:id="rId21"/>
    <p:sldId id="320" r:id="rId22"/>
    <p:sldId id="321" r:id="rId23"/>
    <p:sldId id="322" r:id="rId24"/>
    <p:sldId id="323" r:id="rId25"/>
    <p:sldId id="324" r:id="rId26"/>
    <p:sldId id="296" r:id="rId27"/>
    <p:sldId id="298" r:id="rId28"/>
    <p:sldId id="268" r:id="rId29"/>
    <p:sldId id="270" r:id="rId30"/>
    <p:sldId id="297" r:id="rId31"/>
    <p:sldId id="301" r:id="rId32"/>
    <p:sldId id="312" r:id="rId33"/>
    <p:sldId id="313" r:id="rId34"/>
    <p:sldId id="275" r:id="rId35"/>
    <p:sldId id="276" r:id="rId36"/>
    <p:sldId id="308" r:id="rId37"/>
  </p:sldIdLst>
  <p:sldSz cx="18288000" cy="10287000"/>
  <p:notesSz cx="6858000" cy="9144000"/>
  <p:embeddedFontLst>
    <p:embeddedFont>
      <p:font typeface="Calibri" panose="020F0502020204030204" pitchFamily="34" charset="0"/>
      <p:regular r:id="rId40"/>
      <p:bold r:id="rId41"/>
      <p:italic r:id="rId42"/>
      <p:boldItalic r:id="rId43"/>
    </p:embeddedFont>
    <p:embeddedFont>
      <p:font typeface="HK Grotesk Light" panose="020B0604020202020204" charset="0"/>
      <p:regular r:id="rId44"/>
    </p:embeddedFont>
    <p:embeddedFont>
      <p:font typeface="HK Grotesk Light Bold"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64A901-96FF-0346-7F57-B294512C33F9}" name="Rzig, Dhia Elhaq" initials="DER" userId="Rzig, Dhia Elhaq"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C6E1"/>
    <a:srgbClr val="FFFFFF"/>
    <a:srgbClr val="F1F1F1"/>
    <a:srgbClr val="1D1C24"/>
    <a:srgbClr val="EEEEEE"/>
    <a:srgbClr val="5A5A5C"/>
    <a:srgbClr val="DBD1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28" autoAdjust="0"/>
    <p:restoredTop sz="66427" autoAdjust="0"/>
  </p:normalViewPr>
  <p:slideViewPr>
    <p:cSldViewPr snapToGrid="0">
      <p:cViewPr>
        <p:scale>
          <a:sx n="33" d="100"/>
          <a:sy n="33" d="100"/>
        </p:scale>
        <p:origin x="876" y="300"/>
      </p:cViewPr>
      <p:guideLst>
        <p:guide orient="horz" pos="2160"/>
        <p:guide pos="288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86EB79-5151-4C07-AD89-D30B5C0F46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07D4353-A9A6-4A76-BA78-5D717F740F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81B820-AD78-42C8-AC67-78E28492CAC4}" type="datetimeFigureOut">
              <a:rPr lang="en-US" smtClean="0"/>
              <a:t>10/26/2023</a:t>
            </a:fld>
            <a:endParaRPr lang="en-US"/>
          </a:p>
        </p:txBody>
      </p:sp>
      <p:sp>
        <p:nvSpPr>
          <p:cNvPr id="4" name="Footer Placeholder 3">
            <a:extLst>
              <a:ext uri="{FF2B5EF4-FFF2-40B4-BE49-F238E27FC236}">
                <a16:creationId xmlns:a16="http://schemas.microsoft.com/office/drawing/2014/main" id="{66CC374D-DAF8-480B-A00D-AC43574BE6E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48FE32-280B-4BD5-ADB6-905F02D5FF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F0FBA7-A159-4CBE-A8E7-5C8EA6425E82}" type="slidenum">
              <a:rPr lang="en-US" smtClean="0"/>
              <a:t>‹#›</a:t>
            </a:fld>
            <a:endParaRPr lang="en-US"/>
          </a:p>
        </p:txBody>
      </p:sp>
    </p:spTree>
    <p:extLst>
      <p:ext uri="{BB962C8B-B14F-4D97-AF65-F5344CB8AC3E}">
        <p14:creationId xmlns:p14="http://schemas.microsoft.com/office/powerpoint/2010/main" val="335788485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AC3CD0-58A5-40DE-A9EA-299297453FC6}" type="datetimeFigureOut">
              <a:rPr lang="en-US" smtClean="0"/>
              <a:t>10/26/2023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F34E5A-EDC4-488F-A0C6-9B8667C8D375}" type="slidenum">
              <a:rPr lang="en-US" smtClean="0"/>
              <a:t>‹#›</a:t>
            </a:fld>
            <a:endParaRPr lang="en-US"/>
          </a:p>
        </p:txBody>
      </p:sp>
    </p:spTree>
    <p:extLst>
      <p:ext uri="{BB962C8B-B14F-4D97-AF65-F5344CB8AC3E}">
        <p14:creationId xmlns:p14="http://schemas.microsoft.com/office/powerpoint/2010/main" val="384493598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Ph.D</a:t>
            </a:r>
            <a:r>
              <a:rPr lang="en-US" dirty="0"/>
              <a:t> candidate, starting my 4th Year at UM Dearborn,</a:t>
            </a:r>
          </a:p>
          <a:p>
            <a:r>
              <a:rPr lang="en-US" dirty="0"/>
              <a:t> done in collaboration with Oakland University</a:t>
            </a:r>
          </a:p>
        </p:txBody>
      </p:sp>
    </p:spTree>
    <p:extLst>
      <p:ext uri="{BB962C8B-B14F-4D97-AF65-F5344CB8AC3E}">
        <p14:creationId xmlns:p14="http://schemas.microsoft.com/office/powerpoint/2010/main" val="3108135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LinLibertineT"/>
              </a:rPr>
              <a:t>An ML Applied projects’ DevOps adoption is linked to its age, team size and reliance on PR-based development as measured through its number of pull requests merged</a:t>
            </a:r>
          </a:p>
          <a:p>
            <a:pPr algn="l"/>
            <a:endParaRPr lang="en-US" sz="1200" b="0" i="0" u="none" strike="noStrike" baseline="0" dirty="0">
              <a:latin typeface="LinLibertineT"/>
            </a:endParaRPr>
          </a:p>
          <a:p>
            <a:pPr algn="l"/>
            <a:r>
              <a:rPr lang="en-US" sz="1200" b="0" i="0" u="none" strike="noStrike" baseline="0" dirty="0">
                <a:latin typeface="NimbusRomNo9L-Regu"/>
              </a:rPr>
              <a:t>An ML Tool projects’ DevOps adoption is linked to its age, popularity as measured with its number of stars and forks, and its Number of PRs open</a:t>
            </a:r>
          </a:p>
          <a:p>
            <a:pPr algn="l"/>
            <a:endParaRPr lang="en-US" sz="1200" b="0" i="0" u="none" strike="noStrike" baseline="0" dirty="0">
              <a:latin typeface="NimbusRomNo9L-Regu"/>
            </a:endParaRPr>
          </a:p>
          <a:p>
            <a:pPr algn="l"/>
            <a:r>
              <a:rPr lang="en-US" sz="1200" b="0" i="0" u="none" strike="noStrike" baseline="0" dirty="0">
                <a:latin typeface="NimbusRomNo9L-Regu"/>
              </a:rPr>
              <a:t>A Non-ML projects’ DevOps adoption is linked to its team size, age, popularity as measured with its number of forks and reliance on PR-based development as measured through its number of pull requests open</a:t>
            </a:r>
            <a:endParaRPr lang="en-US" sz="1200" b="0" i="0" u="none" strike="noStrike" baseline="0" dirty="0">
              <a:latin typeface="LinLibertineT"/>
            </a:endParaRPr>
          </a:p>
        </p:txBody>
      </p:sp>
    </p:spTree>
    <p:extLst>
      <p:ext uri="{BB962C8B-B14F-4D97-AF65-F5344CB8AC3E}">
        <p14:creationId xmlns:p14="http://schemas.microsoft.com/office/powerpoint/2010/main" val="1757117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400" b="0" i="0" u="none" strike="noStrike" baseline="0" dirty="0">
              <a:latin typeface="LinLibertineT"/>
            </a:endParaRPr>
          </a:p>
        </p:txBody>
      </p:sp>
    </p:spTree>
    <p:extLst>
      <p:ext uri="{BB962C8B-B14F-4D97-AF65-F5344CB8AC3E}">
        <p14:creationId xmlns:p14="http://schemas.microsoft.com/office/powerpoint/2010/main" val="2438158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0" i="0" u="none" strike="noStrike" baseline="0" dirty="0">
                <a:latin typeface="LinLibertineT"/>
              </a:rPr>
              <a:t>These indicate they are doing more changes to their </a:t>
            </a:r>
            <a:r>
              <a:rPr lang="en-US" sz="1400" b="0" i="0" u="none" strike="noStrike" baseline="0" dirty="0" err="1">
                <a:latin typeface="LinLibertineT"/>
              </a:rPr>
              <a:t>devops</a:t>
            </a:r>
            <a:r>
              <a:rPr lang="en-US" sz="1400" b="0" i="0" u="none" strike="noStrike" baseline="0" dirty="0">
                <a:latin typeface="LinLibertineT"/>
              </a:rPr>
              <a:t> files depending on their adoption of which tools </a:t>
            </a:r>
          </a:p>
          <a:p>
            <a:pPr algn="l"/>
            <a:endParaRPr lang="en-US" sz="1400" b="0" i="0" u="none" strike="noStrike" baseline="0" dirty="0">
              <a:latin typeface="LinLibertineT"/>
            </a:endParaRPr>
          </a:p>
          <a:p>
            <a:pPr algn="l"/>
            <a:r>
              <a:rPr lang="en-US" sz="1800" b="0" i="0" u="none" strike="noStrike" baseline="0" dirty="0">
                <a:latin typeface="NimbusRomNo9L-Regu"/>
              </a:rPr>
              <a:t>Stand in contrast with the concept of “write-once-and-forget-it”</a:t>
            </a:r>
            <a:endParaRPr lang="en-US" sz="1400" b="0" i="0" u="none" strike="noStrike" baseline="0" dirty="0">
              <a:latin typeface="LinLibertineT"/>
            </a:endParaRPr>
          </a:p>
        </p:txBody>
      </p:sp>
    </p:spTree>
    <p:extLst>
      <p:ext uri="{BB962C8B-B14F-4D97-AF65-F5344CB8AC3E}">
        <p14:creationId xmlns:p14="http://schemas.microsoft.com/office/powerpoint/2010/main" val="1044542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400" b="0" i="0" u="none" strike="noStrike" baseline="0" dirty="0">
              <a:latin typeface="LinLibertineT"/>
            </a:endParaRPr>
          </a:p>
        </p:txBody>
      </p:sp>
    </p:spTree>
    <p:extLst>
      <p:ext uri="{BB962C8B-B14F-4D97-AF65-F5344CB8AC3E}">
        <p14:creationId xmlns:p14="http://schemas.microsoft.com/office/powerpoint/2010/main" val="2442334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a correlation is found between the adoption of combination of Build, CI, Code analysis, Test and  Deployment Automation  within a project and bug-fixing commits being performed within it.</a:t>
            </a:r>
            <a:endParaRPr lang="en-US" sz="1400" b="0" i="0" u="none" strike="noStrike" baseline="0" dirty="0">
              <a:latin typeface="LinLibertineT"/>
            </a:endParaRPr>
          </a:p>
        </p:txBody>
      </p:sp>
    </p:spTree>
    <p:extLst>
      <p:ext uri="{BB962C8B-B14F-4D97-AF65-F5344CB8AC3E}">
        <p14:creationId xmlns:p14="http://schemas.microsoft.com/office/powerpoint/2010/main" val="1276771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An ML Applied projects’ adoption of DevOps has the largest effect on its monthly commits. Other factors such as its Number of rejects PRs and Team-size also affect this metric.</a:t>
            </a:r>
          </a:p>
          <a:p>
            <a:pPr algn="l"/>
            <a:endParaRPr lang="en-US" sz="1800" b="0" i="0" u="none" strike="noStrike" baseline="0" dirty="0">
              <a:latin typeface="NimbusRomNo9L-Regu"/>
            </a:endParaRPr>
          </a:p>
          <a:p>
            <a:pPr algn="l"/>
            <a:r>
              <a:rPr lang="en-US" sz="1800" b="0" i="0" u="none" strike="noStrike" baseline="0" dirty="0">
                <a:latin typeface="NimbusRomNo9L-Regu"/>
              </a:rPr>
              <a:t>An ML Tool project’s adoption of DevOps has an important effect on its monthly commits, however, other factors such as its Team-size have a larger effect on this metric.</a:t>
            </a:r>
          </a:p>
          <a:p>
            <a:pPr algn="l"/>
            <a:endParaRPr lang="en-US" sz="1800" b="0" i="0" u="none" strike="noStrike" baseline="0" dirty="0">
              <a:latin typeface="NimbusRomNo9L-Regu"/>
            </a:endParaRPr>
          </a:p>
          <a:p>
            <a:pPr algn="l"/>
            <a:r>
              <a:rPr lang="en-US" sz="1800" b="0" i="0" u="none" strike="noStrike" baseline="0" dirty="0">
                <a:latin typeface="NimbusRomNo9L-Regu"/>
              </a:rPr>
              <a:t>A Non-ML project’s adoption of DevOps has an important effect on its monthly commits, however, other factors such as its Team-size have a larger effect this metric.</a:t>
            </a:r>
            <a:endParaRPr lang="en-US" sz="1400" b="0" i="0" u="none" strike="noStrike" baseline="0" dirty="0">
              <a:latin typeface="LinLibertineT"/>
            </a:endParaRPr>
          </a:p>
        </p:txBody>
      </p:sp>
    </p:spTree>
    <p:extLst>
      <p:ext uri="{BB962C8B-B14F-4D97-AF65-F5344CB8AC3E}">
        <p14:creationId xmlns:p14="http://schemas.microsoft.com/office/powerpoint/2010/main" val="1531399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An ML Applied projects’ adoption of DevOps has the largest effect on its monthly merging commits. Other factors such as its number of stars and Number of Pull requests merged also affect this metric.</a:t>
            </a:r>
          </a:p>
          <a:p>
            <a:pPr algn="l"/>
            <a:endParaRPr lang="en-US" sz="1800" b="0" i="0" u="none" strike="noStrike" baseline="0" dirty="0">
              <a:latin typeface="NimbusRomNo9L-Regu"/>
            </a:endParaRPr>
          </a:p>
          <a:p>
            <a:pPr algn="l"/>
            <a:r>
              <a:rPr lang="en-US" sz="1800" b="0" i="0" u="none" strike="noStrike" baseline="0" dirty="0">
                <a:latin typeface="NimbusRomNo9L-Regu"/>
              </a:rPr>
              <a:t>An ML Tool project’s adoption of DevOps has an important effect on its monthly commits, however, Team-size has a larger effect this metric</a:t>
            </a:r>
          </a:p>
          <a:p>
            <a:pPr algn="l"/>
            <a:endParaRPr lang="en-US" sz="1800" b="0" i="0" u="none" strike="noStrike" baseline="0" dirty="0">
              <a:latin typeface="NimbusRomNo9L-Regu"/>
            </a:endParaRPr>
          </a:p>
          <a:p>
            <a:pPr algn="l"/>
            <a:r>
              <a:rPr lang="en-US" sz="1800" b="0" i="0" u="none" strike="noStrike" baseline="0" dirty="0">
                <a:latin typeface="NimbusRomNo9L-Regu"/>
              </a:rPr>
              <a:t>An Non-ML project’s adoption of certain DevOps tool categories at the same time, such as adoption CI, Code Analysis and Test tools, has an important effect on its monthly merging commits. However, its </a:t>
            </a:r>
            <a:r>
              <a:rPr lang="en-US" sz="1800" b="0" i="0" u="none" strike="noStrike" baseline="0" dirty="0" err="1">
                <a:latin typeface="NimbusRomNo9L-Regu"/>
              </a:rPr>
              <a:t>Teamsize</a:t>
            </a:r>
            <a:r>
              <a:rPr lang="en-US" sz="1800" b="0" i="0" u="none" strike="noStrike" baseline="0" dirty="0">
                <a:latin typeface="NimbusRomNo9L-Regu"/>
              </a:rPr>
              <a:t> has a larger effect this metric.</a:t>
            </a:r>
            <a:endParaRPr lang="en-US" sz="1400" b="0" i="0" u="none" strike="noStrike" baseline="0" dirty="0">
              <a:latin typeface="LinLibertineT"/>
            </a:endParaRPr>
          </a:p>
        </p:txBody>
      </p:sp>
    </p:spTree>
    <p:extLst>
      <p:ext uri="{BB962C8B-B14F-4D97-AF65-F5344CB8AC3E}">
        <p14:creationId xmlns:p14="http://schemas.microsoft.com/office/powerpoint/2010/main" val="1079596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An ML Applied projects’ DevOps adoption helps it reduce its issue duration,  however, other factors such as its numbers of issues open and its age have a larger effect on these durations.</a:t>
            </a:r>
          </a:p>
          <a:p>
            <a:pPr algn="l"/>
            <a:endParaRPr lang="en-US" sz="1800" b="0" i="0" u="none" strike="noStrike" baseline="0" dirty="0">
              <a:latin typeface="NimbusRomNo9L-Regu"/>
            </a:endParaRPr>
          </a:p>
          <a:p>
            <a:pPr algn="l"/>
            <a:r>
              <a:rPr lang="en-US" sz="1800" b="0" i="0" u="none" strike="noStrike" baseline="0" dirty="0">
                <a:latin typeface="NimbusRomNo9L-Regu"/>
              </a:rPr>
              <a:t>An ML Tool project’ DevOps adoption helps it reduce its issue duration, however, other factors such as its numbers of issues open and number of PRs open have a larger effect on these durations.</a:t>
            </a:r>
          </a:p>
          <a:p>
            <a:pPr algn="l"/>
            <a:endParaRPr lang="en-US" sz="1800" b="0" i="0" u="none" strike="noStrike" baseline="0" dirty="0">
              <a:latin typeface="NimbusRomNo9L-Regu"/>
            </a:endParaRPr>
          </a:p>
          <a:p>
            <a:pPr algn="l"/>
            <a:r>
              <a:rPr lang="en-US" sz="1800" b="0" i="0" u="none" strike="noStrike" baseline="0" dirty="0">
                <a:latin typeface="NimbusRomNo9L-Regu"/>
              </a:rPr>
              <a:t>A Non-ML project’ DevOps adoption helps it reduce its issue duration, however,</a:t>
            </a:r>
          </a:p>
          <a:p>
            <a:pPr algn="l"/>
            <a:r>
              <a:rPr lang="en-US" sz="1800" b="0" i="0" u="none" strike="noStrike" baseline="0" dirty="0">
                <a:latin typeface="NimbusRomNo9L-Regu"/>
              </a:rPr>
              <a:t>other factors such as its age and number of PRs open have a larger effect on these</a:t>
            </a:r>
          </a:p>
          <a:p>
            <a:pPr algn="l"/>
            <a:r>
              <a:rPr lang="en-US" sz="1800" b="0" i="0" u="none" strike="noStrike" baseline="0" dirty="0">
                <a:latin typeface="NimbusRomNo9L-Regu"/>
              </a:rPr>
              <a:t>durations.</a:t>
            </a:r>
            <a:endParaRPr lang="en-US" sz="1400" b="0" i="0" u="none" strike="noStrike" baseline="0" dirty="0">
              <a:latin typeface="LinLibertineT"/>
            </a:endParaRPr>
          </a:p>
        </p:txBody>
      </p:sp>
    </p:spTree>
    <p:extLst>
      <p:ext uri="{BB962C8B-B14F-4D97-AF65-F5344CB8AC3E}">
        <p14:creationId xmlns:p14="http://schemas.microsoft.com/office/powerpoint/2010/main" val="3532548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400" b="0" i="0" u="none" strike="noStrike" baseline="0" dirty="0">
              <a:latin typeface="LinLibertineT"/>
            </a:endParaRPr>
          </a:p>
        </p:txBody>
      </p:sp>
    </p:spTree>
    <p:extLst>
      <p:ext uri="{BB962C8B-B14F-4D97-AF65-F5344CB8AC3E}">
        <p14:creationId xmlns:p14="http://schemas.microsoft.com/office/powerpoint/2010/main" val="4239745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95870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2834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7706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8338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800" b="0" i="0" dirty="0">
                <a:effectLst/>
                <a:latin typeface="Arial" panose="020B0604020202020204" pitchFamily="34" charset="0"/>
              </a:rPr>
              <a:t>For Researchers.</a:t>
            </a:r>
          </a:p>
          <a:p>
            <a:pPr algn="l"/>
            <a:r>
              <a:rPr lang="en-US" sz="2800" b="0" i="0" dirty="0">
                <a:effectLst/>
                <a:latin typeface="Arial" panose="020B0604020202020204" pitchFamily="34" charset="0"/>
              </a:rPr>
              <a:t> First, while CI in ML projects has not received much attention from the research community, it’s adopted by up</a:t>
            </a:r>
            <a:br>
              <a:rPr lang="en-US" sz="2800" dirty="0"/>
            </a:br>
            <a:r>
              <a:rPr lang="en-US" sz="2800" b="0" i="0" dirty="0">
                <a:effectLst/>
                <a:latin typeface="Arial" panose="020B0604020202020204" pitchFamily="34" charset="0"/>
              </a:rPr>
              <a:t>to 37.22% of ML projects, showcasing its importance as a subject of study. We provide researchers with a set of CI-using ML</a:t>
            </a:r>
            <a:br>
              <a:rPr lang="en-US" sz="2800" dirty="0"/>
            </a:br>
            <a:r>
              <a:rPr lang="en-US" sz="2800" b="0" i="0" dirty="0">
                <a:effectLst/>
                <a:latin typeface="Arial" panose="020B0604020202020204" pitchFamily="34" charset="0"/>
              </a:rPr>
              <a:t>projects [26 ], in order to guide their work in developing and adjusting CI servers and tools for ML projects. </a:t>
            </a:r>
          </a:p>
          <a:p>
            <a:pPr algn="l"/>
            <a:endParaRPr lang="en-US" sz="2800" b="0" i="0" dirty="0">
              <a:effectLst/>
              <a:latin typeface="Arial" panose="020B0604020202020204" pitchFamily="34" charset="0"/>
            </a:endParaRPr>
          </a:p>
          <a:p>
            <a:pPr algn="l"/>
            <a:r>
              <a:rPr lang="en-US" sz="2800" b="0" i="0" dirty="0">
                <a:effectLst/>
                <a:latin typeface="Arial" panose="020B0604020202020204" pitchFamily="34" charset="0"/>
              </a:rPr>
              <a:t>Second, Travis CI is the</a:t>
            </a:r>
            <a:br>
              <a:rPr lang="en-US" sz="2800" dirty="0"/>
            </a:br>
            <a:r>
              <a:rPr lang="en-US" sz="2800" b="0" i="0" dirty="0">
                <a:effectLst/>
                <a:latin typeface="Arial" panose="020B0604020202020204" pitchFamily="34" charset="0"/>
              </a:rPr>
              <a:t>best source of information regarding CI practices of ML projects, and based on our study, there is no evidence of the widespread </a:t>
            </a:r>
            <a:r>
              <a:rPr lang="en-US" sz="2800" b="0" i="0" dirty="0" err="1">
                <a:effectLst/>
                <a:latin typeface="Arial" panose="020B0604020202020204" pitchFamily="34" charset="0"/>
              </a:rPr>
              <a:t>adop</a:t>
            </a:r>
            <a:r>
              <a:rPr lang="en-US" sz="2800" b="0" i="0" dirty="0">
                <a:effectLst/>
                <a:latin typeface="Arial" panose="020B0604020202020204" pitchFamily="34" charset="0"/>
              </a:rPr>
              <a:t>-</a:t>
            </a:r>
            <a:br>
              <a:rPr lang="en-US" sz="2800" dirty="0"/>
            </a:br>
            <a:r>
              <a:rPr lang="en-US" sz="2800" b="0" i="0" dirty="0" err="1">
                <a:effectLst/>
                <a:latin typeface="Arial" panose="020B0604020202020204" pitchFamily="34" charset="0"/>
              </a:rPr>
              <a:t>tion</a:t>
            </a:r>
            <a:r>
              <a:rPr lang="en-US" sz="2800" b="0" i="0" dirty="0">
                <a:effectLst/>
                <a:latin typeface="Arial" panose="020B0604020202020204" pitchFamily="34" charset="0"/>
              </a:rPr>
              <a:t> of CI platforms specifically designed for ML projects. Thus, </a:t>
            </a:r>
            <a:r>
              <a:rPr lang="en-US" sz="2800" b="0" i="0" dirty="0" err="1">
                <a:effectLst/>
                <a:latin typeface="Courier New" panose="02070309020205020404" pitchFamily="49" charset="0"/>
              </a:rPr>
              <a:t>TraVanalyzer</a:t>
            </a:r>
            <a:r>
              <a:rPr lang="en-US" sz="2800" b="0" i="0" dirty="0">
                <a:effectLst/>
                <a:latin typeface="Courier New" panose="02070309020205020404" pitchFamily="49" charset="0"/>
              </a:rPr>
              <a:t> </a:t>
            </a:r>
            <a:r>
              <a:rPr lang="en-US" sz="2800" b="0" i="0" dirty="0">
                <a:effectLst/>
                <a:latin typeface="Arial" panose="020B0604020202020204" pitchFamily="34" charset="0"/>
              </a:rPr>
              <a:t>[ 26 ] is a great tool to further investigate CI </a:t>
            </a:r>
            <a:r>
              <a:rPr lang="en-US" sz="2800" b="0" i="0" dirty="0" err="1">
                <a:effectLst/>
                <a:latin typeface="Arial" panose="020B0604020202020204" pitchFamily="34" charset="0"/>
              </a:rPr>
              <a:t>prac</a:t>
            </a:r>
            <a:r>
              <a:rPr lang="en-US" sz="2800" b="0" i="0" dirty="0">
                <a:effectLst/>
                <a:latin typeface="Arial" panose="020B0604020202020204" pitchFamily="34" charset="0"/>
              </a:rPr>
              <a:t>-</a:t>
            </a:r>
            <a:br>
              <a:rPr lang="en-US" sz="2800" dirty="0"/>
            </a:br>
            <a:r>
              <a:rPr lang="en-US" sz="2800" b="0" i="0" dirty="0" err="1">
                <a:effectLst/>
                <a:latin typeface="Arial" panose="020B0604020202020204" pitchFamily="34" charset="0"/>
              </a:rPr>
              <a:t>tices</a:t>
            </a:r>
            <a:r>
              <a:rPr lang="en-US" sz="2800" b="0" i="0" dirty="0">
                <a:effectLst/>
                <a:latin typeface="Arial" panose="020B0604020202020204" pitchFamily="34" charset="0"/>
              </a:rPr>
              <a:t> in ML projects and can be easily extended to support other types of Travis-using projects, especially since we were able to</a:t>
            </a:r>
            <a:br>
              <a:rPr lang="en-US" sz="2800" dirty="0"/>
            </a:br>
            <a:r>
              <a:rPr lang="en-US" sz="2800" b="0" i="0" dirty="0">
                <a:effectLst/>
                <a:latin typeface="Arial" panose="020B0604020202020204" pitchFamily="34" charset="0"/>
              </a:rPr>
              <a:t>successfully use it in our set of Non-ML projects.</a:t>
            </a:r>
          </a:p>
          <a:p>
            <a:pPr algn="l"/>
            <a:endParaRPr lang="en-US" sz="2800" b="0" i="0" dirty="0">
              <a:effectLst/>
              <a:latin typeface="Arial" panose="020B0604020202020204" pitchFamily="34" charset="0"/>
            </a:endParaRPr>
          </a:p>
          <a:p>
            <a:pPr algn="l"/>
            <a:r>
              <a:rPr lang="en-US" sz="2800" b="0" i="0" dirty="0">
                <a:effectLst/>
                <a:latin typeface="Arial" panose="020B0604020202020204" pitchFamily="34" charset="0"/>
              </a:rPr>
              <a:t> Third, we found some of the most frequent CI problems of ML projects were related</a:t>
            </a:r>
            <a:br>
              <a:rPr lang="en-US" sz="2800" dirty="0"/>
            </a:br>
            <a:r>
              <a:rPr lang="en-US" sz="2800" b="0" i="0" dirty="0">
                <a:effectLst/>
                <a:latin typeface="Arial" panose="020B0604020202020204" pitchFamily="34" charset="0"/>
              </a:rPr>
              <a:t>to test failures, test errors, and code analysis failures. Our Failure taxonomy and corresponding log analyzer can help with the au-</a:t>
            </a:r>
            <a:br>
              <a:rPr lang="en-US" sz="2800" dirty="0"/>
            </a:br>
            <a:r>
              <a:rPr lang="en-US" sz="2800" b="0" i="0" dirty="0" err="1">
                <a:effectLst/>
                <a:latin typeface="Arial" panose="020B0604020202020204" pitchFamily="34" charset="0"/>
              </a:rPr>
              <a:t>tomatic</a:t>
            </a:r>
            <a:r>
              <a:rPr lang="en-US" sz="2800" b="0" i="0" dirty="0">
                <a:effectLst/>
                <a:latin typeface="Arial" panose="020B0604020202020204" pitchFamily="34" charset="0"/>
              </a:rPr>
              <a:t> detection and debugging of these problems and guide the</a:t>
            </a:r>
            <a:br>
              <a:rPr lang="en-US" sz="2800" dirty="0"/>
            </a:br>
            <a:r>
              <a:rPr lang="en-US" sz="2800" b="0" i="0" dirty="0">
                <a:effectLst/>
                <a:latin typeface="Arial" panose="020B0604020202020204" pitchFamily="34" charset="0"/>
              </a:rPr>
              <a:t>development of Travis CI configuration repair tools</a:t>
            </a:r>
            <a:endParaRPr lang="en-US" sz="1800" b="0" i="0" u="none" strike="noStrike" baseline="0" dirty="0">
              <a:latin typeface="LinLibertineT"/>
            </a:endParaRPr>
          </a:p>
        </p:txBody>
      </p:sp>
    </p:spTree>
    <p:extLst>
      <p:ext uri="{BB962C8B-B14F-4D97-AF65-F5344CB8AC3E}">
        <p14:creationId xmlns:p14="http://schemas.microsoft.com/office/powerpoint/2010/main" val="4007869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RQ3. , API analysis for frequency, Log Analysis for taxonomy</a:t>
            </a:r>
          </a:p>
        </p:txBody>
      </p:sp>
    </p:spTree>
    <p:extLst>
      <p:ext uri="{BB962C8B-B14F-4D97-AF65-F5344CB8AC3E}">
        <p14:creationId xmlns:p14="http://schemas.microsoft.com/office/powerpoint/2010/main" val="1978301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In contrast to existing works, our goal within this paper is to analyze the adoption rates and trends of all DevOps components</a:t>
            </a:r>
          </a:p>
          <a:p>
            <a:pPr algn="l"/>
            <a:r>
              <a:rPr lang="en-US" sz="1800" b="0" i="0" u="none" strike="noStrike" baseline="0" dirty="0">
                <a:latin typeface="NimbusRomNo9L-Regu"/>
              </a:rPr>
              <a:t>such as Code Analyzers, Build systems, Continuous Integration systems, etc., within ML projects, to characterize their associated maintenance efforts, goals, as well as the advantages they bring to the projects that adopt them. </a:t>
            </a:r>
            <a:endParaRPr lang="en-US" sz="1800" b="0" i="0" u="none" strike="noStrike" baseline="0" dirty="0">
              <a:latin typeface="LinLibertineT"/>
            </a:endParaRPr>
          </a:p>
        </p:txBody>
      </p:sp>
    </p:spTree>
    <p:extLst>
      <p:ext uri="{BB962C8B-B14F-4D97-AF65-F5344CB8AC3E}">
        <p14:creationId xmlns:p14="http://schemas.microsoft.com/office/powerpoint/2010/main" val="3906093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3718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DevOps is a modern software engineering paradigm that brings changes to production processes with the approach of automating the building, testing, code analysis and deployment of software.</a:t>
            </a:r>
          </a:p>
          <a:p>
            <a:pPr algn="l"/>
            <a:endParaRPr lang="en-US" sz="1800" b="0" i="0" u="none" strike="noStrike" baseline="0" dirty="0">
              <a:latin typeface="LinLibertineT"/>
            </a:endParaRPr>
          </a:p>
          <a:p>
            <a:pPr algn="l"/>
            <a:r>
              <a:rPr lang="en-US" sz="1800" b="0" i="0" u="none" strike="noStrike" baseline="0" dirty="0">
                <a:latin typeface="LinLibertineT"/>
              </a:rPr>
              <a:t> </a:t>
            </a:r>
            <a:r>
              <a:rPr lang="en-US" sz="1800" b="0" i="0" u="none" strike="noStrike" baseline="0" dirty="0">
                <a:latin typeface="NimbusRomNo9L-Regu"/>
              </a:rPr>
              <a:t>recent GitHub study [7] discovered that DevOps teams recover from downtime 96 times faster, have a 5 times lower failure rate, and a 46 times more frequent deployment rate.</a:t>
            </a:r>
            <a:endParaRPr lang="en-US" dirty="0"/>
          </a:p>
        </p:txBody>
      </p:sp>
    </p:spTree>
    <p:extLst>
      <p:ext uri="{BB962C8B-B14F-4D97-AF65-F5344CB8AC3E}">
        <p14:creationId xmlns:p14="http://schemas.microsoft.com/office/powerpoint/2010/main" val="2535849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Short description, don’t detail tools. </a:t>
            </a:r>
          </a:p>
        </p:txBody>
      </p:sp>
    </p:spTree>
    <p:extLst>
      <p:ext uri="{BB962C8B-B14F-4D97-AF65-F5344CB8AC3E}">
        <p14:creationId xmlns:p14="http://schemas.microsoft.com/office/powerpoint/2010/main" val="960100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description, don’t detail tools. </a:t>
            </a:r>
          </a:p>
        </p:txBody>
      </p:sp>
    </p:spTree>
    <p:extLst>
      <p:ext uri="{BB962C8B-B14F-4D97-AF65-F5344CB8AC3E}">
        <p14:creationId xmlns:p14="http://schemas.microsoft.com/office/powerpoint/2010/main" val="3201790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22840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BiolinumTI"/>
              </a:rPr>
              <a:t>Breadth Corpus. </a:t>
            </a:r>
            <a:r>
              <a:rPr lang="en-US" sz="1800" b="0" i="0" u="none" strike="noStrike" baseline="0" dirty="0">
                <a:latin typeface="LinLibertineT"/>
              </a:rPr>
              <a:t>Our goal was to analyze CI adoption within a set of open-source and active Machine Learning (ML) software</a:t>
            </a:r>
          </a:p>
          <a:p>
            <a:pPr algn="l"/>
            <a:r>
              <a:rPr lang="en-US" sz="1800" b="0" i="0" u="none" strike="noStrike" baseline="0" dirty="0">
                <a:latin typeface="LinLibertineT"/>
              </a:rPr>
              <a:t>projects. . we chose to analyze the data-set of ML projects proposed by Gonzalez et al. [36]. Which has 5224 ML project and 4101 NonML projects.</a:t>
            </a:r>
          </a:p>
          <a:p>
            <a:pPr algn="l"/>
            <a:r>
              <a:rPr lang="en-US" sz="1800" b="0" i="0" u="none" strike="noStrike" baseline="0" dirty="0">
                <a:latin typeface="LinLibertineT"/>
              </a:rPr>
              <a:t>Issues with quality of ML set, manual filtration </a:t>
            </a:r>
          </a:p>
          <a:p>
            <a:pPr algn="l"/>
            <a:endParaRPr lang="en-US" sz="1800" b="0" i="0" u="none" strike="noStrike" baseline="0" dirty="0">
              <a:latin typeface="LinLibertineT"/>
            </a:endParaRPr>
          </a:p>
          <a:p>
            <a:pPr algn="l"/>
            <a:r>
              <a:rPr lang="en-US" sz="1800" b="0" i="0" u="none" strike="noStrike" baseline="0" dirty="0">
                <a:latin typeface="LinBiolinumTI"/>
              </a:rPr>
              <a:t>Depth Corpus. </a:t>
            </a:r>
            <a:r>
              <a:rPr lang="en-US" sz="1800" b="0" i="0" u="none" strike="noStrike" baseline="0" dirty="0">
                <a:latin typeface="LinLibertineT"/>
              </a:rPr>
              <a:t>After estimating the adoption rates of different CI tools, we found that Travis CI was the most popular CI tool for ML projects,, same as OSS in general. Furthermore, for the ML projects that used Travis CI, Python is the</a:t>
            </a:r>
          </a:p>
          <a:p>
            <a:pPr algn="l"/>
            <a:r>
              <a:rPr lang="en-US" sz="1800" b="0" i="0" u="none" strike="noStrike" baseline="0" dirty="0">
                <a:latin typeface="LinLibertineT"/>
              </a:rPr>
              <a:t>main language for 51.06%of them, as reported by the GitHub API [16], and no other language was the main language for more than 9% of them. This aligns with results found by Gonzalez et al. [36] concerning Python being the most popular language for ML projects.</a:t>
            </a:r>
          </a:p>
          <a:p>
            <a:pPr algn="l"/>
            <a:endParaRPr lang="en-US" sz="1800" b="0" i="0" u="none" strike="noStrike" baseline="0" dirty="0">
              <a:latin typeface="LinLibertineT"/>
            </a:endParaRPr>
          </a:p>
          <a:p>
            <a:pPr algn="l"/>
            <a:r>
              <a:rPr lang="en-US" sz="1800" b="0" i="0" u="none" strike="noStrike" baseline="0" dirty="0">
                <a:latin typeface="LinLibertineT"/>
              </a:rPr>
              <a:t> As a result, we select Python-based ML projects for our depth, and a comparative set of  Non-ML Python projects.</a:t>
            </a:r>
          </a:p>
        </p:txBody>
      </p:sp>
    </p:spTree>
    <p:extLst>
      <p:ext uri="{BB962C8B-B14F-4D97-AF65-F5344CB8AC3E}">
        <p14:creationId xmlns:p14="http://schemas.microsoft.com/office/powerpoint/2010/main" val="1531020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RQ3. , API analysis for frequency, Log Analysis for taxonomy</a:t>
            </a:r>
          </a:p>
          <a:p>
            <a:endParaRPr lang="en-US" dirty="0"/>
          </a:p>
          <a:p>
            <a:r>
              <a:rPr lang="en-US" dirty="0"/>
              <a:t>Simplify ( highlight the phases) </a:t>
            </a:r>
          </a:p>
          <a:p>
            <a:endParaRPr lang="en-US" dirty="0"/>
          </a:p>
          <a:p>
            <a:r>
              <a:rPr lang="en-US" dirty="0"/>
              <a:t>Add animation for each phase. Clarify the goal </a:t>
            </a:r>
            <a:r>
              <a:rPr lang="en-US"/>
              <a:t>/ detail</a:t>
            </a:r>
            <a:endParaRPr lang="en-US" dirty="0"/>
          </a:p>
          <a:p>
            <a:endParaRPr lang="en-US" dirty="0"/>
          </a:p>
          <a:p>
            <a:endParaRPr lang="en-US" dirty="0"/>
          </a:p>
        </p:txBody>
      </p:sp>
    </p:spTree>
    <p:extLst>
      <p:ext uri="{BB962C8B-B14F-4D97-AF65-F5344CB8AC3E}">
        <p14:creationId xmlns:p14="http://schemas.microsoft.com/office/powerpoint/2010/main" val="3526132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B296AF-0066-4754-A901-644E9445B8FD}" type="datetime1">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02E355-0B16-448D-A1F5-78B6F2B0354F}" type="datetime1">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6C47C0-028C-4670-9077-0270D2EEC3C8}" type="datetime1">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8A941C-0CAA-4ED0-BFB6-6DEC9D8710EA}" type="datetime1">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8AEBA7-3E1C-40EE-A728-494CBBF7F87E}" type="datetime1">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9ACB6-5942-43C0-97EE-2E117A55A918}" type="datetime1">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6F274A-93DE-43FF-8A3B-DD049C13D04B}" type="datetime1">
              <a:rPr lang="en-US" smtClean="0"/>
              <a:t>10/26/2023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F01658-457B-404A-A3FA-86D19B115E86}" type="datetime1">
              <a:rPr lang="en-US" smtClean="0"/>
              <a:t>10/26/2023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4254CC-E561-4459-90EF-B34A6C9F183D}" type="datetime1">
              <a:rPr lang="en-US" smtClean="0"/>
              <a:t>10/26/2023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7082B4-3DDB-4CFB-BE8D-998D6C9480D3}" type="datetime1">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13D226-9843-41A5-8D7F-EAF75D8649FA}" type="datetime1">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duotone>
              <a:schemeClr val="accent5">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17F959-A82E-4B95-BE40-81B3D4D581FE}" type="datetime1">
              <a:rPr lang="en-US" smtClean="0"/>
              <a:t>10/26/2023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svg"/><Relationship Id="rId3" Type="http://schemas.openxmlformats.org/officeDocument/2006/relationships/image" Target="../media/image16.png"/><Relationship Id="rId21" Type="http://schemas.openxmlformats.org/officeDocument/2006/relationships/image" Target="../media/image32.svg"/><Relationship Id="rId7" Type="http://schemas.openxmlformats.org/officeDocument/2006/relationships/image" Target="../media/image20.png"/><Relationship Id="rId12" Type="http://schemas.openxmlformats.org/officeDocument/2006/relationships/image" Target="../media/image15.sv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notesSlide" Target="../notesSlides/notesSlide9.xml"/><Relationship Id="rId16" Type="http://schemas.openxmlformats.org/officeDocument/2006/relationships/image" Target="../media/image27.svg"/><Relationship Id="rId20" Type="http://schemas.openxmlformats.org/officeDocument/2006/relationships/image" Target="../media/image31.png"/><Relationship Id="rId29"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14.png"/><Relationship Id="rId24" Type="http://schemas.openxmlformats.org/officeDocument/2006/relationships/image" Target="../media/image35.png"/><Relationship Id="rId5" Type="http://schemas.openxmlformats.org/officeDocument/2006/relationships/image" Target="../media/image18.png"/><Relationship Id="rId15" Type="http://schemas.openxmlformats.org/officeDocument/2006/relationships/image" Target="../media/image26.png"/><Relationship Id="rId23" Type="http://schemas.openxmlformats.org/officeDocument/2006/relationships/image" Target="../media/image34.svg"/><Relationship Id="rId28" Type="http://schemas.openxmlformats.org/officeDocument/2006/relationships/image" Target="../media/image39.png"/><Relationship Id="rId10" Type="http://schemas.openxmlformats.org/officeDocument/2006/relationships/image" Target="../media/image23.svg"/><Relationship Id="rId19" Type="http://schemas.openxmlformats.org/officeDocument/2006/relationships/image" Target="../media/image30.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5.svg"/><Relationship Id="rId22" Type="http://schemas.openxmlformats.org/officeDocument/2006/relationships/image" Target="../media/image33.png"/><Relationship Id="rId27"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2.png"/><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hyperlink" Target="mailto:dhiarzig@umich.edu"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microsoft.com/office/2007/relationships/hdphoto" Target="../media/hdphoto5.wdp"/><Relationship Id="rId9"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1936A39-82F5-4097-97D7-8AFA75093F2F}"/>
              </a:ext>
            </a:extLst>
          </p:cNvPr>
          <p:cNvSpPr/>
          <p:nvPr/>
        </p:nvSpPr>
        <p:spPr>
          <a:xfrm>
            <a:off x="-19050" y="-1155970"/>
            <a:ext cx="18307050" cy="12262737"/>
          </a:xfrm>
          <a:prstGeom prst="rect">
            <a:avLst/>
          </a:prstGeom>
          <a:gradFill>
            <a:gsLst>
              <a:gs pos="38000">
                <a:schemeClr val="bg1"/>
              </a:gs>
              <a:gs pos="100000">
                <a:srgbClr val="F1F1F1">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2"/>
          <p:cNvSpPr txBox="1"/>
          <p:nvPr/>
        </p:nvSpPr>
        <p:spPr>
          <a:xfrm>
            <a:off x="2728978" y="2774617"/>
            <a:ext cx="13632934" cy="1661993"/>
          </a:xfrm>
          <a:prstGeom prst="rect">
            <a:avLst/>
          </a:prstGeom>
        </p:spPr>
        <p:txBody>
          <a:bodyPr wrap="square" lIns="0" tIns="0" rIns="0" bIns="0" rtlCol="0" anchor="ctr">
            <a:spAutoFit/>
          </a:bodyPr>
          <a:lstStyle/>
          <a:p>
            <a:r>
              <a:rPr lang="en-US" sz="5400" dirty="0">
                <a:latin typeface="HK Grotesk Light"/>
              </a:rPr>
              <a:t>An Empirical Study on ML DevOps Adoption</a:t>
            </a:r>
          </a:p>
          <a:p>
            <a:r>
              <a:rPr lang="en-US" sz="5400" dirty="0">
                <a:latin typeface="HK Grotesk Light"/>
              </a:rPr>
              <a:t>Trends, Efforts, and Benefits Analysis</a:t>
            </a:r>
          </a:p>
        </p:txBody>
      </p:sp>
      <p:sp>
        <p:nvSpPr>
          <p:cNvPr id="10" name="TextBox 2">
            <a:extLst>
              <a:ext uri="{FF2B5EF4-FFF2-40B4-BE49-F238E27FC236}">
                <a16:creationId xmlns:a16="http://schemas.microsoft.com/office/drawing/2014/main" id="{C526EF3B-627A-43FF-A85F-6451EA744216}"/>
              </a:ext>
            </a:extLst>
          </p:cNvPr>
          <p:cNvSpPr txBox="1"/>
          <p:nvPr/>
        </p:nvSpPr>
        <p:spPr>
          <a:xfrm>
            <a:off x="5021444" y="5416742"/>
            <a:ext cx="6883064" cy="359650"/>
          </a:xfrm>
          <a:prstGeom prst="rect">
            <a:avLst/>
          </a:prstGeom>
        </p:spPr>
        <p:txBody>
          <a:bodyPr lIns="0" tIns="0" rIns="0" bIns="0" rtlCol="0" anchor="t">
            <a:spAutoFit/>
          </a:bodyPr>
          <a:lstStyle/>
          <a:p>
            <a:pPr>
              <a:lnSpc>
                <a:spcPts val="2725"/>
              </a:lnSpc>
            </a:pPr>
            <a:r>
              <a:rPr lang="en-US" sz="2400">
                <a:latin typeface="HK Grotesk Light"/>
              </a:rPr>
              <a:t>Dhia Elhaq Rzig, University of Michigan - Dearborn</a:t>
            </a:r>
          </a:p>
        </p:txBody>
      </p:sp>
      <p:sp>
        <p:nvSpPr>
          <p:cNvPr id="13" name="TextBox 2">
            <a:extLst>
              <a:ext uri="{FF2B5EF4-FFF2-40B4-BE49-F238E27FC236}">
                <a16:creationId xmlns:a16="http://schemas.microsoft.com/office/drawing/2014/main" id="{1B79DF6B-10E0-49CC-869C-420A8FD54E55}"/>
              </a:ext>
            </a:extLst>
          </p:cNvPr>
          <p:cNvSpPr txBox="1"/>
          <p:nvPr/>
        </p:nvSpPr>
        <p:spPr>
          <a:xfrm>
            <a:off x="5020059" y="4975399"/>
            <a:ext cx="6883064" cy="367345"/>
          </a:xfrm>
          <a:prstGeom prst="rect">
            <a:avLst/>
          </a:prstGeom>
        </p:spPr>
        <p:txBody>
          <a:bodyPr lIns="0" tIns="0" rIns="0" bIns="0" rtlCol="0" anchor="t">
            <a:spAutoFit/>
          </a:bodyPr>
          <a:lstStyle/>
          <a:p>
            <a:pPr>
              <a:lnSpc>
                <a:spcPts val="2725"/>
              </a:lnSpc>
            </a:pPr>
            <a:r>
              <a:rPr lang="en-US" sz="2600" b="1">
                <a:latin typeface="HK Grotesk Light"/>
              </a:rPr>
              <a:t>Authors:</a:t>
            </a:r>
            <a:endParaRPr lang="en-US" sz="2400">
              <a:latin typeface="HK Grotesk Light"/>
            </a:endParaRPr>
          </a:p>
        </p:txBody>
      </p:sp>
      <p:sp>
        <p:nvSpPr>
          <p:cNvPr id="15" name="TextBox 2">
            <a:extLst>
              <a:ext uri="{FF2B5EF4-FFF2-40B4-BE49-F238E27FC236}">
                <a16:creationId xmlns:a16="http://schemas.microsoft.com/office/drawing/2014/main" id="{7D490AC5-4420-45CD-A8D7-A8360CEB71EB}"/>
              </a:ext>
            </a:extLst>
          </p:cNvPr>
          <p:cNvSpPr txBox="1"/>
          <p:nvPr/>
        </p:nvSpPr>
        <p:spPr>
          <a:xfrm>
            <a:off x="5021444" y="6273651"/>
            <a:ext cx="6883064" cy="351956"/>
          </a:xfrm>
          <a:prstGeom prst="rect">
            <a:avLst/>
          </a:prstGeom>
        </p:spPr>
        <p:txBody>
          <a:bodyPr lIns="0" tIns="0" rIns="0" bIns="0" rtlCol="0" anchor="t">
            <a:spAutoFit/>
          </a:bodyPr>
          <a:lstStyle/>
          <a:p>
            <a:pPr>
              <a:lnSpc>
                <a:spcPts val="2725"/>
              </a:lnSpc>
            </a:pPr>
            <a:r>
              <a:rPr lang="en-US" sz="2400" dirty="0">
                <a:latin typeface="HK Grotesk Light"/>
              </a:rPr>
              <a:t>Marouane Kessentini, Oakland University</a:t>
            </a:r>
          </a:p>
        </p:txBody>
      </p:sp>
      <p:sp>
        <p:nvSpPr>
          <p:cNvPr id="16" name="TextBox 2">
            <a:extLst>
              <a:ext uri="{FF2B5EF4-FFF2-40B4-BE49-F238E27FC236}">
                <a16:creationId xmlns:a16="http://schemas.microsoft.com/office/drawing/2014/main" id="{42CA6074-F806-40B7-BB7C-A04B09BFD479}"/>
              </a:ext>
            </a:extLst>
          </p:cNvPr>
          <p:cNvSpPr txBox="1"/>
          <p:nvPr/>
        </p:nvSpPr>
        <p:spPr>
          <a:xfrm>
            <a:off x="5021444" y="5850390"/>
            <a:ext cx="6883064" cy="349263"/>
          </a:xfrm>
          <a:prstGeom prst="rect">
            <a:avLst/>
          </a:prstGeom>
        </p:spPr>
        <p:txBody>
          <a:bodyPr lIns="0" tIns="0" rIns="0" bIns="0" rtlCol="0" anchor="t">
            <a:spAutoFit/>
          </a:bodyPr>
          <a:lstStyle/>
          <a:p>
            <a:pPr>
              <a:lnSpc>
                <a:spcPts val="2725"/>
              </a:lnSpc>
            </a:pPr>
            <a:r>
              <a:rPr lang="en-US" sz="2400" dirty="0">
                <a:latin typeface="HK Grotesk Light"/>
              </a:rPr>
              <a:t>Foyzul Hassan, University of Michigan - Dearborn</a:t>
            </a:r>
          </a:p>
        </p:txBody>
      </p:sp>
      <p:pic>
        <p:nvPicPr>
          <p:cNvPr id="18" name="Picture 17" descr="Logo&#10;&#10;Description automatically generated">
            <a:extLst>
              <a:ext uri="{FF2B5EF4-FFF2-40B4-BE49-F238E27FC236}">
                <a16:creationId xmlns:a16="http://schemas.microsoft.com/office/drawing/2014/main" id="{FC6021F9-B582-44CE-B198-732333E5F4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535" y="571500"/>
            <a:ext cx="1676400" cy="1676400"/>
          </a:xfrm>
          <a:prstGeom prst="rect">
            <a:avLst/>
          </a:prstGeom>
        </p:spPr>
      </p:pic>
      <p:pic>
        <p:nvPicPr>
          <p:cNvPr id="1026" name="Picture 2" descr="ESEIW-logo.">
            <a:extLst>
              <a:ext uri="{FF2B5EF4-FFF2-40B4-BE49-F238E27FC236}">
                <a16:creationId xmlns:a16="http://schemas.microsoft.com/office/drawing/2014/main" id="{1A3D8806-2CEA-4B90-9A4B-D13F9344C2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3932" y="7937546"/>
            <a:ext cx="1447800" cy="18572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esign with Purpose - Brand Guidelines - Oakland University">
            <a:extLst>
              <a:ext uri="{FF2B5EF4-FFF2-40B4-BE49-F238E27FC236}">
                <a16:creationId xmlns:a16="http://schemas.microsoft.com/office/drawing/2014/main" id="{C603437E-9D33-85AB-E7D2-BCD4993508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55388" y="571500"/>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nformation and Software Technology | Journal | ScienceDirect.com by  Elsevier">
            <a:extLst>
              <a:ext uri="{FF2B5EF4-FFF2-40B4-BE49-F238E27FC236}">
                <a16:creationId xmlns:a16="http://schemas.microsoft.com/office/drawing/2014/main" id="{E8AB0065-CADE-9C1F-7888-5EA3283DAB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6640" y="7808696"/>
            <a:ext cx="1489597" cy="19861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raft drawing of a floor plan">
            <a:extLst>
              <a:ext uri="{FF2B5EF4-FFF2-40B4-BE49-F238E27FC236}">
                <a16:creationId xmlns:a16="http://schemas.microsoft.com/office/drawing/2014/main" id="{6878899B-7953-4E77-A92D-2E439B6C754F}"/>
              </a:ext>
            </a:extLst>
          </p:cNvPr>
          <p:cNvPicPr>
            <a:picLocks noChangeAspect="1"/>
          </p:cNvPicPr>
          <p:nvPr/>
        </p:nvPicPr>
        <p:blipFill>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0" y="-1684520"/>
            <a:ext cx="18288000" cy="12620359"/>
          </a:xfrm>
          <a:prstGeom prst="rect">
            <a:avLst/>
          </a:prstGeom>
        </p:spPr>
      </p:pic>
      <p:sp>
        <p:nvSpPr>
          <p:cNvPr id="21" name="Rectangle 20">
            <a:extLst>
              <a:ext uri="{FF2B5EF4-FFF2-40B4-BE49-F238E27FC236}">
                <a16:creationId xmlns:a16="http://schemas.microsoft.com/office/drawing/2014/main" id="{15F5A557-DDE9-4DEF-A41E-EC4E7FE4B80B}"/>
              </a:ext>
            </a:extLst>
          </p:cNvPr>
          <p:cNvSpPr/>
          <p:nvPr/>
        </p:nvSpPr>
        <p:spPr>
          <a:xfrm>
            <a:off x="0" y="-1975737"/>
            <a:ext cx="18307050" cy="12262737"/>
          </a:xfrm>
          <a:prstGeom prst="rect">
            <a:avLst/>
          </a:prstGeom>
          <a:gradFill>
            <a:gsLst>
              <a:gs pos="38000">
                <a:schemeClr val="bg1"/>
              </a:gs>
              <a:gs pos="100000">
                <a:srgbClr val="F1F1F1">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497737-DB8D-4B23-A3C1-6D9198534B16}"/>
              </a:ext>
            </a:extLst>
          </p:cNvPr>
          <p:cNvSpPr/>
          <p:nvPr/>
        </p:nvSpPr>
        <p:spPr>
          <a:xfrm>
            <a:off x="11177616" y="33465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4772753" y="55351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177616" y="77237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 name="TextBox 2">
            <a:extLst>
              <a:ext uri="{FF2B5EF4-FFF2-40B4-BE49-F238E27FC236}">
                <a16:creationId xmlns:a16="http://schemas.microsoft.com/office/drawing/2014/main" id="{F353622E-F2D5-4FD4-A07B-895F40F68372}"/>
              </a:ext>
            </a:extLst>
          </p:cNvPr>
          <p:cNvSpPr txBox="1"/>
          <p:nvPr/>
        </p:nvSpPr>
        <p:spPr>
          <a:xfrm>
            <a:off x="3200400" y="862280"/>
            <a:ext cx="14965122" cy="1200329"/>
          </a:xfrm>
          <a:prstGeom prst="rect">
            <a:avLst/>
          </a:prstGeom>
          <a:noFill/>
        </p:spPr>
        <p:txBody>
          <a:bodyPr wrap="none" rtlCol="0">
            <a:spAutoFit/>
          </a:bodyPr>
          <a:lstStyle/>
          <a:p>
            <a:r>
              <a:rPr lang="en-US" sz="3600" dirty="0">
                <a:solidFill>
                  <a:srgbClr val="1D1C24"/>
                </a:solidFill>
              </a:rPr>
              <a:t>Initial dataset: The State of the ML-universe: 10 Years of Artificial Intelligence &amp;</a:t>
            </a:r>
          </a:p>
          <a:p>
            <a:r>
              <a:rPr lang="en-US" sz="3600" dirty="0">
                <a:solidFill>
                  <a:srgbClr val="1D1C24"/>
                </a:solidFill>
              </a:rPr>
              <a:t>Machine Learning Software Development on GitHub, Gonzalez et al. </a:t>
            </a:r>
          </a:p>
        </p:txBody>
      </p:sp>
      <p:sp>
        <p:nvSpPr>
          <p:cNvPr id="51" name="TextBox 50">
            <a:extLst>
              <a:ext uri="{FF2B5EF4-FFF2-40B4-BE49-F238E27FC236}">
                <a16:creationId xmlns:a16="http://schemas.microsoft.com/office/drawing/2014/main" id="{F6FB47B1-23BB-4421-BA58-358501BABD73}"/>
              </a:ext>
            </a:extLst>
          </p:cNvPr>
          <p:cNvSpPr txBox="1"/>
          <p:nvPr/>
        </p:nvSpPr>
        <p:spPr>
          <a:xfrm>
            <a:off x="1676400" y="3081304"/>
            <a:ext cx="184731" cy="584775"/>
          </a:xfrm>
          <a:prstGeom prst="rect">
            <a:avLst/>
          </a:prstGeom>
          <a:noFill/>
        </p:spPr>
        <p:txBody>
          <a:bodyPr wrap="none" rtlCol="0">
            <a:spAutoFit/>
          </a:bodyPr>
          <a:lstStyle/>
          <a:p>
            <a:endParaRPr lang="en-US" sz="3200">
              <a:solidFill>
                <a:schemeClr val="bg1"/>
              </a:solidFill>
            </a:endParaRPr>
          </a:p>
        </p:txBody>
      </p:sp>
      <p:sp>
        <p:nvSpPr>
          <p:cNvPr id="52" name="TextBox 51">
            <a:extLst>
              <a:ext uri="{FF2B5EF4-FFF2-40B4-BE49-F238E27FC236}">
                <a16:creationId xmlns:a16="http://schemas.microsoft.com/office/drawing/2014/main" id="{8DDBBB48-4C86-40A5-9CB1-3CB690E3FAB1}"/>
              </a:ext>
            </a:extLst>
          </p:cNvPr>
          <p:cNvSpPr txBox="1"/>
          <p:nvPr/>
        </p:nvSpPr>
        <p:spPr>
          <a:xfrm>
            <a:off x="468904" y="2707499"/>
            <a:ext cx="12629530" cy="2862322"/>
          </a:xfrm>
          <a:prstGeom prst="rect">
            <a:avLst/>
          </a:prstGeom>
          <a:noFill/>
        </p:spPr>
        <p:txBody>
          <a:bodyPr wrap="square" rtlCol="0">
            <a:spAutoFit/>
          </a:bodyPr>
          <a:lstStyle/>
          <a:p>
            <a:r>
              <a:rPr lang="en-US" sz="3600" dirty="0">
                <a:solidFill>
                  <a:srgbClr val="1D1C24"/>
                </a:solidFill>
              </a:rPr>
              <a:t>After Manual curation to solve problems with dataset, we obtained:</a:t>
            </a:r>
          </a:p>
          <a:p>
            <a:r>
              <a:rPr lang="en-US" sz="3600" dirty="0">
                <a:solidFill>
                  <a:srgbClr val="1D1C24"/>
                </a:solidFill>
              </a:rPr>
              <a:t>1116 ML Tool projects (E.g.: </a:t>
            </a:r>
            <a:r>
              <a:rPr lang="en-US" sz="3600" dirty="0" err="1">
                <a:solidFill>
                  <a:srgbClr val="1D1C24"/>
                </a:solidFill>
              </a:rPr>
              <a:t>Tensorflow</a:t>
            </a:r>
            <a:r>
              <a:rPr lang="en-US" sz="3600" dirty="0">
                <a:solidFill>
                  <a:srgbClr val="1D1C24"/>
                </a:solidFill>
              </a:rPr>
              <a:t>) </a:t>
            </a:r>
          </a:p>
          <a:p>
            <a:r>
              <a:rPr lang="en-US" sz="3600" dirty="0">
                <a:solidFill>
                  <a:srgbClr val="1D1C24"/>
                </a:solidFill>
              </a:rPr>
              <a:t>2915 ML Applied projects ( E.g.: </a:t>
            </a:r>
            <a:r>
              <a:rPr lang="en-US" sz="3600" dirty="0" err="1">
                <a:solidFill>
                  <a:srgbClr val="1D1C24"/>
                </a:solidFill>
              </a:rPr>
              <a:t>Faceswap</a:t>
            </a:r>
            <a:r>
              <a:rPr lang="en-US" sz="3600" dirty="0">
                <a:solidFill>
                  <a:srgbClr val="1D1C24"/>
                </a:solidFill>
              </a:rPr>
              <a:t>)</a:t>
            </a:r>
          </a:p>
          <a:p>
            <a:r>
              <a:rPr lang="en-US" sz="3600" dirty="0">
                <a:solidFill>
                  <a:srgbClr val="1D1C24"/>
                </a:solidFill>
              </a:rPr>
              <a:t>4076 Non-ML projects </a:t>
            </a:r>
          </a:p>
        </p:txBody>
      </p:sp>
      <p:sp>
        <p:nvSpPr>
          <p:cNvPr id="17" name="!! Freeform: Shape 7">
            <a:extLst>
              <a:ext uri="{FF2B5EF4-FFF2-40B4-BE49-F238E27FC236}">
                <a16:creationId xmlns:a16="http://schemas.microsoft.com/office/drawing/2014/main" id="{225793D1-C830-40F0-9DEF-0446C5F3B2FF}"/>
              </a:ext>
            </a:extLst>
          </p:cNvPr>
          <p:cNvSpPr/>
          <p:nvPr/>
        </p:nvSpPr>
        <p:spPr>
          <a:xfrm>
            <a:off x="364584" y="568944"/>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a:solidFill>
                  <a:schemeClr val="tx1"/>
                </a:solidFill>
                <a:latin typeface="HK Grotesk Light" panose="020B0604020202020204" charset="0"/>
              </a:rPr>
              <a:t>Dataset</a:t>
            </a:r>
          </a:p>
        </p:txBody>
      </p:sp>
      <p:sp>
        <p:nvSpPr>
          <p:cNvPr id="18" name="Slide Number Placeholder 4">
            <a:extLst>
              <a:ext uri="{FF2B5EF4-FFF2-40B4-BE49-F238E27FC236}">
                <a16:creationId xmlns:a16="http://schemas.microsoft.com/office/drawing/2014/main" id="{2DC1645F-7715-40FB-A08A-2112ADFAA901}"/>
              </a:ext>
            </a:extLst>
          </p:cNvPr>
          <p:cNvSpPr txBox="1">
            <a:spLocks/>
          </p:cNvSpPr>
          <p:nvPr/>
        </p:nvSpPr>
        <p:spPr>
          <a:xfrm>
            <a:off x="16002000" y="95631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rgbClr val="1D1C24"/>
                </a:solidFill>
              </a:rPr>
              <a:pPr/>
              <a:t>10</a:t>
            </a:fld>
            <a:endParaRPr lang="en-US" sz="1800">
              <a:solidFill>
                <a:srgbClr val="1D1C24"/>
              </a:solidFill>
            </a:endParaRPr>
          </a:p>
        </p:txBody>
      </p:sp>
      <p:sp>
        <p:nvSpPr>
          <p:cNvPr id="19" name="TextBox 18">
            <a:extLst>
              <a:ext uri="{FF2B5EF4-FFF2-40B4-BE49-F238E27FC236}">
                <a16:creationId xmlns:a16="http://schemas.microsoft.com/office/drawing/2014/main" id="{481F2BC4-9F94-4B6D-9F53-A19CEAE66026}"/>
              </a:ext>
            </a:extLst>
          </p:cNvPr>
          <p:cNvSpPr txBox="1"/>
          <p:nvPr/>
        </p:nvSpPr>
        <p:spPr>
          <a:xfrm>
            <a:off x="498689" y="6509143"/>
            <a:ext cx="15834463" cy="1200329"/>
          </a:xfrm>
          <a:prstGeom prst="rect">
            <a:avLst/>
          </a:prstGeom>
          <a:noFill/>
        </p:spPr>
        <p:txBody>
          <a:bodyPr wrap="none" rtlCol="0">
            <a:spAutoFit/>
          </a:bodyPr>
          <a:lstStyle/>
          <a:p>
            <a:r>
              <a:rPr lang="en-US" sz="3600" dirty="0">
                <a:solidFill>
                  <a:srgbClr val="1D1C24"/>
                </a:solidFill>
              </a:rPr>
              <a:t>We used the GitHub API to collect additional information about these projects: Age,</a:t>
            </a:r>
          </a:p>
          <a:p>
            <a:r>
              <a:rPr lang="en-US" sz="3600" dirty="0">
                <a:solidFill>
                  <a:srgbClr val="1D1C24"/>
                </a:solidFill>
              </a:rPr>
              <a:t> Nb. Stars, etc.</a:t>
            </a:r>
          </a:p>
        </p:txBody>
      </p:sp>
      <p:pic>
        <p:nvPicPr>
          <p:cNvPr id="3074" name="Picture 2" descr="Data Science Tutorials &amp; Data Scientists To Follow on GitHub">
            <a:extLst>
              <a:ext uri="{FF2B5EF4-FFF2-40B4-BE49-F238E27FC236}">
                <a16:creationId xmlns:a16="http://schemas.microsoft.com/office/drawing/2014/main" id="{190B0C26-D0FB-B577-8141-24AD29357F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8426" y="7956755"/>
            <a:ext cx="6926888" cy="1475983"/>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040298A7-DFCF-CACB-CE13-BF20E5996A2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592933" y="3278694"/>
            <a:ext cx="2100284" cy="2100284"/>
          </a:xfrm>
          <a:prstGeom prst="rect">
            <a:avLst/>
          </a:prstGeom>
        </p:spPr>
      </p:pic>
    </p:spTree>
    <p:extLst>
      <p:ext uri="{BB962C8B-B14F-4D97-AF65-F5344CB8AC3E}">
        <p14:creationId xmlns:p14="http://schemas.microsoft.com/office/powerpoint/2010/main" val="208765788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2"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128EC4DE-E624-4CCB-9680-836CD0083CD5}"/>
              </a:ext>
            </a:extLst>
          </p:cNvPr>
          <p:cNvSpPr/>
          <p:nvPr/>
        </p:nvSpPr>
        <p:spPr>
          <a:xfrm>
            <a:off x="0" y="29868"/>
            <a:ext cx="18307050" cy="10557638"/>
          </a:xfrm>
          <a:prstGeom prst="rect">
            <a:avLst/>
          </a:prstGeom>
          <a:gradFill>
            <a:gsLst>
              <a:gs pos="38000">
                <a:schemeClr val="bg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Slide Number Placeholder 4">
            <a:extLst>
              <a:ext uri="{FF2B5EF4-FFF2-40B4-BE49-F238E27FC236}">
                <a16:creationId xmlns:a16="http://schemas.microsoft.com/office/drawing/2014/main" id="{0133E68F-B5F9-4CBF-93D8-47AAA92F981E}"/>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rgbClr val="1D1C24"/>
                </a:solidFill>
              </a:rPr>
              <a:pPr/>
              <a:t>11</a:t>
            </a:fld>
            <a:endParaRPr lang="en-US" sz="1800">
              <a:solidFill>
                <a:srgbClr val="1D1C24"/>
              </a:solidFill>
            </a:endParaRPr>
          </a:p>
        </p:txBody>
      </p:sp>
      <p:sp>
        <p:nvSpPr>
          <p:cNvPr id="49" name="!! Freeform: Shape 7">
            <a:extLst>
              <a:ext uri="{FF2B5EF4-FFF2-40B4-BE49-F238E27FC236}">
                <a16:creationId xmlns:a16="http://schemas.microsoft.com/office/drawing/2014/main" id="{69018A7A-B2CF-40FC-AA76-BFD7B6AE0F39}"/>
              </a:ext>
            </a:extLst>
          </p:cNvPr>
          <p:cNvSpPr/>
          <p:nvPr/>
        </p:nvSpPr>
        <p:spPr>
          <a:xfrm>
            <a:off x="364584" y="568944"/>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dirty="0">
                <a:solidFill>
                  <a:schemeClr val="tx1"/>
                </a:solidFill>
                <a:latin typeface="HK Grotesk Light" panose="020B0604020202020204" charset="0"/>
              </a:rPr>
              <a:t>Overall Approach</a:t>
            </a:r>
          </a:p>
        </p:txBody>
      </p:sp>
      <p:grpSp>
        <p:nvGrpSpPr>
          <p:cNvPr id="23" name="Group 22">
            <a:extLst>
              <a:ext uri="{FF2B5EF4-FFF2-40B4-BE49-F238E27FC236}">
                <a16:creationId xmlns:a16="http://schemas.microsoft.com/office/drawing/2014/main" id="{2363834F-3BE8-19D4-A202-D75D4DE83068}"/>
              </a:ext>
            </a:extLst>
          </p:cNvPr>
          <p:cNvGrpSpPr/>
          <p:nvPr/>
        </p:nvGrpSpPr>
        <p:grpSpPr>
          <a:xfrm>
            <a:off x="191767" y="3672341"/>
            <a:ext cx="1191155" cy="1297341"/>
            <a:chOff x="2961300" y="641549"/>
            <a:chExt cx="1468949" cy="1591506"/>
          </a:xfrm>
        </p:grpSpPr>
        <p:grpSp>
          <p:nvGrpSpPr>
            <p:cNvPr id="151" name="Group 150">
              <a:extLst>
                <a:ext uri="{FF2B5EF4-FFF2-40B4-BE49-F238E27FC236}">
                  <a16:creationId xmlns:a16="http://schemas.microsoft.com/office/drawing/2014/main" id="{58EED983-45C4-9C47-D2E5-7A88F7FB7BA9}"/>
                </a:ext>
              </a:extLst>
            </p:cNvPr>
            <p:cNvGrpSpPr/>
            <p:nvPr/>
          </p:nvGrpSpPr>
          <p:grpSpPr>
            <a:xfrm>
              <a:off x="3287252" y="641549"/>
              <a:ext cx="854375" cy="970539"/>
              <a:chOff x="4667776" y="1080895"/>
              <a:chExt cx="981643" cy="1115113"/>
            </a:xfrm>
          </p:grpSpPr>
          <p:grpSp>
            <p:nvGrpSpPr>
              <p:cNvPr id="164" name="Group 163">
                <a:extLst>
                  <a:ext uri="{FF2B5EF4-FFF2-40B4-BE49-F238E27FC236}">
                    <a16:creationId xmlns:a16="http://schemas.microsoft.com/office/drawing/2014/main" id="{8CE2F903-DFA9-D5DD-D2AF-F9640C718CFD}"/>
                  </a:ext>
                </a:extLst>
              </p:cNvPr>
              <p:cNvGrpSpPr/>
              <p:nvPr/>
            </p:nvGrpSpPr>
            <p:grpSpPr>
              <a:xfrm>
                <a:off x="4841433" y="1334146"/>
                <a:ext cx="721167" cy="861862"/>
                <a:chOff x="5919238" y="1543881"/>
                <a:chExt cx="787402" cy="861862"/>
              </a:xfrm>
            </p:grpSpPr>
            <p:sp>
              <p:nvSpPr>
                <p:cNvPr id="166" name="Isosceles Triangle 165">
                  <a:extLst>
                    <a:ext uri="{FF2B5EF4-FFF2-40B4-BE49-F238E27FC236}">
                      <a16:creationId xmlns:a16="http://schemas.microsoft.com/office/drawing/2014/main" id="{FF5F3A9D-A0F3-450A-115C-74451796CE93}"/>
                    </a:ext>
                  </a:extLst>
                </p:cNvPr>
                <p:cNvSpPr/>
                <p:nvPr/>
              </p:nvSpPr>
              <p:spPr>
                <a:xfrm>
                  <a:off x="5919239" y="1543881"/>
                  <a:ext cx="787401" cy="25973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7" name="Isosceles Triangle 166">
                  <a:extLst>
                    <a:ext uri="{FF2B5EF4-FFF2-40B4-BE49-F238E27FC236}">
                      <a16:creationId xmlns:a16="http://schemas.microsoft.com/office/drawing/2014/main" id="{FE953FC2-FFAE-B545-E026-E9E21E72AFD6}"/>
                    </a:ext>
                  </a:extLst>
                </p:cNvPr>
                <p:cNvSpPr/>
                <p:nvPr/>
              </p:nvSpPr>
              <p:spPr>
                <a:xfrm rot="10800000">
                  <a:off x="5919238" y="2146004"/>
                  <a:ext cx="787401" cy="25973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8" name="Rectangle 167">
                  <a:extLst>
                    <a:ext uri="{FF2B5EF4-FFF2-40B4-BE49-F238E27FC236}">
                      <a16:creationId xmlns:a16="http://schemas.microsoft.com/office/drawing/2014/main" id="{3CC3279C-EFC4-7B46-7D39-2F69CC07B053}"/>
                    </a:ext>
                  </a:extLst>
                </p:cNvPr>
                <p:cNvSpPr/>
                <p:nvPr/>
              </p:nvSpPr>
              <p:spPr>
                <a:xfrm>
                  <a:off x="5919238" y="1803620"/>
                  <a:ext cx="787401" cy="342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pic>
            <p:nvPicPr>
              <p:cNvPr id="165" name="Graphic 164" descr="Box">
                <a:extLst>
                  <a:ext uri="{FF2B5EF4-FFF2-40B4-BE49-F238E27FC236}">
                    <a16:creationId xmlns:a16="http://schemas.microsoft.com/office/drawing/2014/main" id="{E562E455-4B55-EB88-51C6-5BFB66A308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67776" y="1080895"/>
                <a:ext cx="981643" cy="981642"/>
              </a:xfrm>
              <a:prstGeom prst="rect">
                <a:avLst/>
              </a:prstGeom>
            </p:spPr>
          </p:pic>
        </p:grpSp>
        <p:grpSp>
          <p:nvGrpSpPr>
            <p:cNvPr id="152" name="Group 151">
              <a:extLst>
                <a:ext uri="{FF2B5EF4-FFF2-40B4-BE49-F238E27FC236}">
                  <a16:creationId xmlns:a16="http://schemas.microsoft.com/office/drawing/2014/main" id="{8368940A-5215-E37B-7165-CBE65571EE88}"/>
                </a:ext>
              </a:extLst>
            </p:cNvPr>
            <p:cNvGrpSpPr/>
            <p:nvPr/>
          </p:nvGrpSpPr>
          <p:grpSpPr>
            <a:xfrm>
              <a:off x="3569613" y="1169832"/>
              <a:ext cx="860636" cy="1063223"/>
              <a:chOff x="4841433" y="974402"/>
              <a:chExt cx="988840" cy="1221606"/>
            </a:xfrm>
          </p:grpSpPr>
          <p:grpSp>
            <p:nvGrpSpPr>
              <p:cNvPr id="159" name="Group 158">
                <a:extLst>
                  <a:ext uri="{FF2B5EF4-FFF2-40B4-BE49-F238E27FC236}">
                    <a16:creationId xmlns:a16="http://schemas.microsoft.com/office/drawing/2014/main" id="{B28AC17E-F0F3-FB04-9B04-179D11A89266}"/>
                  </a:ext>
                </a:extLst>
              </p:cNvPr>
              <p:cNvGrpSpPr/>
              <p:nvPr/>
            </p:nvGrpSpPr>
            <p:grpSpPr>
              <a:xfrm>
                <a:off x="4841433" y="1334146"/>
                <a:ext cx="721167" cy="861862"/>
                <a:chOff x="5919238" y="1543881"/>
                <a:chExt cx="787402" cy="861862"/>
              </a:xfrm>
            </p:grpSpPr>
            <p:sp>
              <p:nvSpPr>
                <p:cNvPr id="161" name="Isosceles Triangle 160">
                  <a:extLst>
                    <a:ext uri="{FF2B5EF4-FFF2-40B4-BE49-F238E27FC236}">
                      <a16:creationId xmlns:a16="http://schemas.microsoft.com/office/drawing/2014/main" id="{3027BE8F-BFF6-9041-1BA9-10ABAD223F64}"/>
                    </a:ext>
                  </a:extLst>
                </p:cNvPr>
                <p:cNvSpPr/>
                <p:nvPr/>
              </p:nvSpPr>
              <p:spPr>
                <a:xfrm>
                  <a:off x="5919239" y="1543881"/>
                  <a:ext cx="787401" cy="25973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2" name="Isosceles Triangle 161">
                  <a:extLst>
                    <a:ext uri="{FF2B5EF4-FFF2-40B4-BE49-F238E27FC236}">
                      <a16:creationId xmlns:a16="http://schemas.microsoft.com/office/drawing/2014/main" id="{4EB1B5CA-894F-D11F-CE4E-07A5303D3E2E}"/>
                    </a:ext>
                  </a:extLst>
                </p:cNvPr>
                <p:cNvSpPr/>
                <p:nvPr/>
              </p:nvSpPr>
              <p:spPr>
                <a:xfrm rot="10800000">
                  <a:off x="5919238" y="2146004"/>
                  <a:ext cx="787401" cy="25973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3" name="Rectangle 162">
                  <a:extLst>
                    <a:ext uri="{FF2B5EF4-FFF2-40B4-BE49-F238E27FC236}">
                      <a16:creationId xmlns:a16="http://schemas.microsoft.com/office/drawing/2014/main" id="{DAE44E2F-CB86-9024-A0E1-1F28AD016D51}"/>
                    </a:ext>
                  </a:extLst>
                </p:cNvPr>
                <p:cNvSpPr/>
                <p:nvPr/>
              </p:nvSpPr>
              <p:spPr>
                <a:xfrm>
                  <a:off x="5919238" y="1803620"/>
                  <a:ext cx="787401" cy="342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pic>
            <p:nvPicPr>
              <p:cNvPr id="160" name="Graphic 159" descr="Box">
                <a:extLst>
                  <a:ext uri="{FF2B5EF4-FFF2-40B4-BE49-F238E27FC236}">
                    <a16:creationId xmlns:a16="http://schemas.microsoft.com/office/drawing/2014/main" id="{FACC0C88-6B5C-99B8-B630-128FCD221EF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48631" y="974402"/>
                <a:ext cx="981642" cy="981640"/>
              </a:xfrm>
              <a:prstGeom prst="rect">
                <a:avLst/>
              </a:prstGeom>
            </p:spPr>
          </p:pic>
        </p:grpSp>
        <p:grpSp>
          <p:nvGrpSpPr>
            <p:cNvPr id="153" name="Group 152">
              <a:extLst>
                <a:ext uri="{FF2B5EF4-FFF2-40B4-BE49-F238E27FC236}">
                  <a16:creationId xmlns:a16="http://schemas.microsoft.com/office/drawing/2014/main" id="{7923D53F-4A51-6C00-2668-8C19D3376838}"/>
                </a:ext>
              </a:extLst>
            </p:cNvPr>
            <p:cNvGrpSpPr/>
            <p:nvPr/>
          </p:nvGrpSpPr>
          <p:grpSpPr>
            <a:xfrm>
              <a:off x="2961300" y="1157675"/>
              <a:ext cx="854375" cy="936517"/>
              <a:chOff x="4723433" y="1119984"/>
              <a:chExt cx="981643" cy="1076024"/>
            </a:xfrm>
          </p:grpSpPr>
          <p:grpSp>
            <p:nvGrpSpPr>
              <p:cNvPr id="154" name="Group 153">
                <a:extLst>
                  <a:ext uri="{FF2B5EF4-FFF2-40B4-BE49-F238E27FC236}">
                    <a16:creationId xmlns:a16="http://schemas.microsoft.com/office/drawing/2014/main" id="{766A56FC-47FB-3904-262F-10564BB72CC1}"/>
                  </a:ext>
                </a:extLst>
              </p:cNvPr>
              <p:cNvGrpSpPr/>
              <p:nvPr/>
            </p:nvGrpSpPr>
            <p:grpSpPr>
              <a:xfrm>
                <a:off x="4841433" y="1334146"/>
                <a:ext cx="721167" cy="861862"/>
                <a:chOff x="5919238" y="1543881"/>
                <a:chExt cx="787402" cy="861862"/>
              </a:xfrm>
            </p:grpSpPr>
            <p:sp>
              <p:nvSpPr>
                <p:cNvPr id="156" name="Isosceles Triangle 155">
                  <a:extLst>
                    <a:ext uri="{FF2B5EF4-FFF2-40B4-BE49-F238E27FC236}">
                      <a16:creationId xmlns:a16="http://schemas.microsoft.com/office/drawing/2014/main" id="{CFAAA7F9-FEB8-29D8-6E89-C47D95417F4A}"/>
                    </a:ext>
                  </a:extLst>
                </p:cNvPr>
                <p:cNvSpPr/>
                <p:nvPr/>
              </p:nvSpPr>
              <p:spPr>
                <a:xfrm>
                  <a:off x="5919239" y="1543881"/>
                  <a:ext cx="787401" cy="25973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7" name="Isosceles Triangle 156">
                  <a:extLst>
                    <a:ext uri="{FF2B5EF4-FFF2-40B4-BE49-F238E27FC236}">
                      <a16:creationId xmlns:a16="http://schemas.microsoft.com/office/drawing/2014/main" id="{D307A134-4D06-A84F-2BBF-E49504473D12}"/>
                    </a:ext>
                  </a:extLst>
                </p:cNvPr>
                <p:cNvSpPr/>
                <p:nvPr/>
              </p:nvSpPr>
              <p:spPr>
                <a:xfrm rot="10800000">
                  <a:off x="5919238" y="2146004"/>
                  <a:ext cx="787401" cy="25973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8" name="Rectangle 157">
                  <a:extLst>
                    <a:ext uri="{FF2B5EF4-FFF2-40B4-BE49-F238E27FC236}">
                      <a16:creationId xmlns:a16="http://schemas.microsoft.com/office/drawing/2014/main" id="{E79256D3-BBD7-B31F-F087-9A8DA5885F00}"/>
                    </a:ext>
                  </a:extLst>
                </p:cNvPr>
                <p:cNvSpPr/>
                <p:nvPr/>
              </p:nvSpPr>
              <p:spPr>
                <a:xfrm>
                  <a:off x="5919238" y="1703673"/>
                  <a:ext cx="787402" cy="3423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pic>
            <p:nvPicPr>
              <p:cNvPr id="155" name="Graphic 154" descr="Box">
                <a:extLst>
                  <a:ext uri="{FF2B5EF4-FFF2-40B4-BE49-F238E27FC236}">
                    <a16:creationId xmlns:a16="http://schemas.microsoft.com/office/drawing/2014/main" id="{7C40F18A-A69D-9477-C5F8-AF4C36BEB6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23433" y="1119984"/>
                <a:ext cx="981643" cy="981641"/>
              </a:xfrm>
              <a:prstGeom prst="rect">
                <a:avLst/>
              </a:prstGeom>
            </p:spPr>
          </p:pic>
        </p:grpSp>
      </p:grpSp>
      <p:sp>
        <p:nvSpPr>
          <p:cNvPr id="24" name="TextBox 23">
            <a:extLst>
              <a:ext uri="{FF2B5EF4-FFF2-40B4-BE49-F238E27FC236}">
                <a16:creationId xmlns:a16="http://schemas.microsoft.com/office/drawing/2014/main" id="{13EE0E60-90C9-832B-E754-7A22F3DCA946}"/>
              </a:ext>
            </a:extLst>
          </p:cNvPr>
          <p:cNvSpPr txBox="1"/>
          <p:nvPr/>
        </p:nvSpPr>
        <p:spPr>
          <a:xfrm>
            <a:off x="0" y="4602983"/>
            <a:ext cx="1765264" cy="1015663"/>
          </a:xfrm>
          <a:prstGeom prst="rect">
            <a:avLst/>
          </a:prstGeom>
          <a:noFill/>
        </p:spPr>
        <p:txBody>
          <a:bodyPr wrap="square" rtlCol="0">
            <a:spAutoFit/>
          </a:bodyPr>
          <a:lstStyle/>
          <a:p>
            <a:pPr algn="ctr"/>
            <a:r>
              <a:rPr lang="en-US" sz="2000" dirty="0"/>
              <a:t>Cleaned  and Cloned Project set</a:t>
            </a:r>
          </a:p>
        </p:txBody>
      </p:sp>
      <p:sp>
        <p:nvSpPr>
          <p:cNvPr id="25" name="Graphic 90">
            <a:extLst>
              <a:ext uri="{FF2B5EF4-FFF2-40B4-BE49-F238E27FC236}">
                <a16:creationId xmlns:a16="http://schemas.microsoft.com/office/drawing/2014/main" id="{43FC01D2-640E-BA13-80AA-C3EDA5F7A0A9}"/>
              </a:ext>
            </a:extLst>
          </p:cNvPr>
          <p:cNvSpPr/>
          <p:nvPr/>
        </p:nvSpPr>
        <p:spPr>
          <a:xfrm>
            <a:off x="14215798" y="5225507"/>
            <a:ext cx="693813" cy="701457"/>
          </a:xfrm>
          <a:custGeom>
            <a:avLst/>
            <a:gdLst>
              <a:gd name="connsiteX0" fmla="*/ 628141 w 640212"/>
              <a:gd name="connsiteY0" fmla="*/ 291609 h 640072"/>
              <a:gd name="connsiteX1" fmla="*/ 348603 w 640212"/>
              <a:gd name="connsiteY1" fmla="*/ 12071 h 640072"/>
              <a:gd name="connsiteX2" fmla="*/ 290285 w 640212"/>
              <a:gd name="connsiteY2" fmla="*/ 12071 h 640072"/>
              <a:gd name="connsiteX3" fmla="*/ 232246 w 640212"/>
              <a:gd name="connsiteY3" fmla="*/ 70111 h 640072"/>
              <a:gd name="connsiteX4" fmla="*/ 305892 w 640212"/>
              <a:gd name="connsiteY4" fmla="*/ 143758 h 640072"/>
              <a:gd name="connsiteX5" fmla="*/ 356268 w 640212"/>
              <a:gd name="connsiteY5" fmla="*/ 155463 h 640072"/>
              <a:gd name="connsiteX6" fmla="*/ 367904 w 640212"/>
              <a:gd name="connsiteY6" fmla="*/ 206117 h 640072"/>
              <a:gd name="connsiteX7" fmla="*/ 438903 w 640212"/>
              <a:gd name="connsiteY7" fmla="*/ 277047 h 640072"/>
              <a:gd name="connsiteX8" fmla="*/ 489626 w 640212"/>
              <a:gd name="connsiteY8" fmla="*/ 288682 h 640072"/>
              <a:gd name="connsiteX9" fmla="*/ 489626 w 640212"/>
              <a:gd name="connsiteY9" fmla="*/ 358079 h 640072"/>
              <a:gd name="connsiteX10" fmla="*/ 420230 w 640212"/>
              <a:gd name="connsiteY10" fmla="*/ 358079 h 640072"/>
              <a:gd name="connsiteX11" fmla="*/ 409569 w 640212"/>
              <a:gd name="connsiteY11" fmla="*/ 304708 h 640072"/>
              <a:gd name="connsiteX12" fmla="*/ 343378 w 640212"/>
              <a:gd name="connsiteY12" fmla="*/ 238516 h 640072"/>
              <a:gd name="connsiteX13" fmla="*/ 343378 w 640212"/>
              <a:gd name="connsiteY13" fmla="*/ 412705 h 640072"/>
              <a:gd name="connsiteX14" fmla="*/ 356337 w 640212"/>
              <a:gd name="connsiteY14" fmla="*/ 421971 h 640072"/>
              <a:gd name="connsiteX15" fmla="*/ 356337 w 640212"/>
              <a:gd name="connsiteY15" fmla="*/ 491368 h 640072"/>
              <a:gd name="connsiteX16" fmla="*/ 286941 w 640212"/>
              <a:gd name="connsiteY16" fmla="*/ 491368 h 640072"/>
              <a:gd name="connsiteX17" fmla="*/ 286941 w 640212"/>
              <a:gd name="connsiteY17" fmla="*/ 421971 h 640072"/>
              <a:gd name="connsiteX18" fmla="*/ 303036 w 640212"/>
              <a:gd name="connsiteY18" fmla="*/ 411242 h 640072"/>
              <a:gd name="connsiteX19" fmla="*/ 303036 w 640212"/>
              <a:gd name="connsiteY19" fmla="*/ 235451 h 640072"/>
              <a:gd name="connsiteX20" fmla="*/ 286941 w 640212"/>
              <a:gd name="connsiteY20" fmla="*/ 224720 h 640072"/>
              <a:gd name="connsiteX21" fmla="*/ 276350 w 640212"/>
              <a:gd name="connsiteY21" fmla="*/ 171071 h 640072"/>
              <a:gd name="connsiteX22" fmla="*/ 203748 w 640212"/>
              <a:gd name="connsiteY22" fmla="*/ 98469 h 640072"/>
              <a:gd name="connsiteX23" fmla="*/ 12071 w 640212"/>
              <a:gd name="connsiteY23" fmla="*/ 290146 h 640072"/>
              <a:gd name="connsiteX24" fmla="*/ 12071 w 640212"/>
              <a:gd name="connsiteY24" fmla="*/ 348464 h 640072"/>
              <a:gd name="connsiteX25" fmla="*/ 291609 w 640212"/>
              <a:gd name="connsiteY25" fmla="*/ 628002 h 640072"/>
              <a:gd name="connsiteX26" fmla="*/ 349927 w 640212"/>
              <a:gd name="connsiteY26" fmla="*/ 628002 h 640072"/>
              <a:gd name="connsiteX27" fmla="*/ 628141 w 640212"/>
              <a:gd name="connsiteY27" fmla="*/ 349788 h 640072"/>
              <a:gd name="connsiteX28" fmla="*/ 628141 w 640212"/>
              <a:gd name="connsiteY28" fmla="*/ 291609 h 64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0212" h="640072">
                <a:moveTo>
                  <a:pt x="628141" y="291609"/>
                </a:moveTo>
                <a:lnTo>
                  <a:pt x="348603" y="12071"/>
                </a:lnTo>
                <a:cubicBezTo>
                  <a:pt x="332508" y="-4024"/>
                  <a:pt x="306380" y="-4024"/>
                  <a:pt x="290285" y="12071"/>
                </a:cubicBezTo>
                <a:lnTo>
                  <a:pt x="232246" y="70111"/>
                </a:lnTo>
                <a:lnTo>
                  <a:pt x="305892" y="143758"/>
                </a:lnTo>
                <a:cubicBezTo>
                  <a:pt x="323033" y="137975"/>
                  <a:pt x="342611" y="141877"/>
                  <a:pt x="356268" y="155463"/>
                </a:cubicBezTo>
                <a:cubicBezTo>
                  <a:pt x="369994" y="169189"/>
                  <a:pt x="373826" y="188977"/>
                  <a:pt x="367904" y="206117"/>
                </a:cubicBezTo>
                <a:lnTo>
                  <a:pt x="438903" y="277047"/>
                </a:lnTo>
                <a:cubicBezTo>
                  <a:pt x="456043" y="271124"/>
                  <a:pt x="475900" y="274956"/>
                  <a:pt x="489626" y="288682"/>
                </a:cubicBezTo>
                <a:cubicBezTo>
                  <a:pt x="508787" y="307843"/>
                  <a:pt x="508787" y="338919"/>
                  <a:pt x="489626" y="358079"/>
                </a:cubicBezTo>
                <a:cubicBezTo>
                  <a:pt x="470466" y="377240"/>
                  <a:pt x="439390" y="377240"/>
                  <a:pt x="420230" y="358079"/>
                </a:cubicBezTo>
                <a:cubicBezTo>
                  <a:pt x="405807" y="343656"/>
                  <a:pt x="402253" y="322475"/>
                  <a:pt x="409569" y="304708"/>
                </a:cubicBezTo>
                <a:lnTo>
                  <a:pt x="343378" y="238516"/>
                </a:lnTo>
                <a:lnTo>
                  <a:pt x="343378" y="412705"/>
                </a:lnTo>
                <a:cubicBezTo>
                  <a:pt x="348046" y="415004"/>
                  <a:pt x="352436" y="418070"/>
                  <a:pt x="356337" y="421971"/>
                </a:cubicBezTo>
                <a:cubicBezTo>
                  <a:pt x="375498" y="441132"/>
                  <a:pt x="375498" y="472208"/>
                  <a:pt x="356337" y="491368"/>
                </a:cubicBezTo>
                <a:cubicBezTo>
                  <a:pt x="337177" y="510529"/>
                  <a:pt x="306101" y="510529"/>
                  <a:pt x="286941" y="491368"/>
                </a:cubicBezTo>
                <a:cubicBezTo>
                  <a:pt x="267780" y="472208"/>
                  <a:pt x="267780" y="441132"/>
                  <a:pt x="286941" y="421971"/>
                </a:cubicBezTo>
                <a:cubicBezTo>
                  <a:pt x="291679" y="417234"/>
                  <a:pt x="297183" y="413680"/>
                  <a:pt x="303036" y="411242"/>
                </a:cubicBezTo>
                <a:lnTo>
                  <a:pt x="303036" y="235451"/>
                </a:lnTo>
                <a:cubicBezTo>
                  <a:pt x="297183" y="233082"/>
                  <a:pt x="291679" y="229528"/>
                  <a:pt x="286941" y="224720"/>
                </a:cubicBezTo>
                <a:cubicBezTo>
                  <a:pt x="272448" y="210228"/>
                  <a:pt x="268964" y="188907"/>
                  <a:pt x="276350" y="171071"/>
                </a:cubicBezTo>
                <a:lnTo>
                  <a:pt x="203748" y="98469"/>
                </a:lnTo>
                <a:lnTo>
                  <a:pt x="12071" y="290146"/>
                </a:lnTo>
                <a:cubicBezTo>
                  <a:pt x="-4024" y="306241"/>
                  <a:pt x="-4024" y="332369"/>
                  <a:pt x="12071" y="348464"/>
                </a:cubicBezTo>
                <a:lnTo>
                  <a:pt x="291609" y="628002"/>
                </a:lnTo>
                <a:cubicBezTo>
                  <a:pt x="307704" y="644097"/>
                  <a:pt x="333832" y="644097"/>
                  <a:pt x="349927" y="628002"/>
                </a:cubicBezTo>
                <a:lnTo>
                  <a:pt x="628141" y="349788"/>
                </a:lnTo>
                <a:cubicBezTo>
                  <a:pt x="644236" y="333832"/>
                  <a:pt x="644236" y="307704"/>
                  <a:pt x="628141" y="291609"/>
                </a:cubicBezTo>
                <a:close/>
              </a:path>
            </a:pathLst>
          </a:custGeom>
          <a:solidFill>
            <a:schemeClr val="tx1"/>
          </a:solidFill>
          <a:ln w="12700" cap="flat">
            <a:solidFill>
              <a:schemeClr val="tx1"/>
            </a:solidFill>
            <a:prstDash val="solid"/>
            <a:miter/>
          </a:ln>
        </p:spPr>
        <p:txBody>
          <a:bodyPr rtlCol="0" anchor="ctr"/>
          <a:lstStyle/>
          <a:p>
            <a:endParaRPr lang="en-US" sz="1600"/>
          </a:p>
        </p:txBody>
      </p:sp>
      <p:pic>
        <p:nvPicPr>
          <p:cNvPr id="26" name="Graphic 25" descr="Research">
            <a:extLst>
              <a:ext uri="{FF2B5EF4-FFF2-40B4-BE49-F238E27FC236}">
                <a16:creationId xmlns:a16="http://schemas.microsoft.com/office/drawing/2014/main" id="{C7056B6B-F673-5181-7816-B062DCA5145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619767" y="5013663"/>
            <a:ext cx="579685" cy="579685"/>
          </a:xfrm>
          <a:prstGeom prst="rect">
            <a:avLst/>
          </a:prstGeom>
        </p:spPr>
      </p:pic>
      <p:sp>
        <p:nvSpPr>
          <p:cNvPr id="27" name="TextBox 26">
            <a:extLst>
              <a:ext uri="{FF2B5EF4-FFF2-40B4-BE49-F238E27FC236}">
                <a16:creationId xmlns:a16="http://schemas.microsoft.com/office/drawing/2014/main" id="{D57024E2-406C-08E4-DCA6-219F7681C296}"/>
              </a:ext>
            </a:extLst>
          </p:cNvPr>
          <p:cNvSpPr txBox="1"/>
          <p:nvPr/>
        </p:nvSpPr>
        <p:spPr>
          <a:xfrm>
            <a:off x="1375410" y="3579782"/>
            <a:ext cx="1986635" cy="707886"/>
          </a:xfrm>
          <a:prstGeom prst="rect">
            <a:avLst/>
          </a:prstGeom>
          <a:noFill/>
        </p:spPr>
        <p:txBody>
          <a:bodyPr wrap="square" rtlCol="0">
            <a:spAutoFit/>
          </a:bodyPr>
          <a:lstStyle/>
          <a:p>
            <a:pPr algn="ctr"/>
            <a:r>
              <a:rPr lang="en-US" sz="2000" b="1" dirty="0"/>
              <a:t>GitHub Linguist Analysis</a:t>
            </a:r>
          </a:p>
        </p:txBody>
      </p:sp>
      <p:pic>
        <p:nvPicPr>
          <p:cNvPr id="28" name="Graphic 27">
            <a:extLst>
              <a:ext uri="{FF2B5EF4-FFF2-40B4-BE49-F238E27FC236}">
                <a16:creationId xmlns:a16="http://schemas.microsoft.com/office/drawing/2014/main" id="{29AF5451-C93D-7023-4284-FB40B3CDF5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97503" y="2774351"/>
            <a:ext cx="816517" cy="816517"/>
          </a:xfrm>
          <a:prstGeom prst="rect">
            <a:avLst/>
          </a:prstGeom>
        </p:spPr>
      </p:pic>
      <p:pic>
        <p:nvPicPr>
          <p:cNvPr id="29" name="Graphic 28" descr="Research outline">
            <a:extLst>
              <a:ext uri="{FF2B5EF4-FFF2-40B4-BE49-F238E27FC236}">
                <a16:creationId xmlns:a16="http://schemas.microsoft.com/office/drawing/2014/main" id="{AF7ED9FB-0A10-1492-C050-BC45AD704F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19165" y="2600977"/>
            <a:ext cx="793322" cy="793321"/>
          </a:xfrm>
          <a:prstGeom prst="rect">
            <a:avLst/>
          </a:prstGeom>
        </p:spPr>
      </p:pic>
      <p:grpSp>
        <p:nvGrpSpPr>
          <p:cNvPr id="30" name="Group 29">
            <a:extLst>
              <a:ext uri="{FF2B5EF4-FFF2-40B4-BE49-F238E27FC236}">
                <a16:creationId xmlns:a16="http://schemas.microsoft.com/office/drawing/2014/main" id="{BE905FC3-A6F1-2790-32EF-225FD4D5F0EC}"/>
              </a:ext>
            </a:extLst>
          </p:cNvPr>
          <p:cNvGrpSpPr/>
          <p:nvPr/>
        </p:nvGrpSpPr>
        <p:grpSpPr>
          <a:xfrm>
            <a:off x="3497008" y="2748911"/>
            <a:ext cx="2395957" cy="918489"/>
            <a:chOff x="2504323" y="1658259"/>
            <a:chExt cx="1384344" cy="616883"/>
          </a:xfrm>
        </p:grpSpPr>
        <p:sp>
          <p:nvSpPr>
            <p:cNvPr id="148" name="Flowchart: Document 147">
              <a:extLst>
                <a:ext uri="{FF2B5EF4-FFF2-40B4-BE49-F238E27FC236}">
                  <a16:creationId xmlns:a16="http://schemas.microsoft.com/office/drawing/2014/main" id="{6BF6D569-081F-4152-5A4C-51E37352699C}"/>
                </a:ext>
              </a:extLst>
            </p:cNvPr>
            <p:cNvSpPr/>
            <p:nvPr/>
          </p:nvSpPr>
          <p:spPr>
            <a:xfrm>
              <a:off x="2504323" y="1658259"/>
              <a:ext cx="1334059" cy="502574"/>
            </a:xfrm>
            <a:prstGeom prst="flowChart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9" name="Flowchart: Document 148">
              <a:extLst>
                <a:ext uri="{FF2B5EF4-FFF2-40B4-BE49-F238E27FC236}">
                  <a16:creationId xmlns:a16="http://schemas.microsoft.com/office/drawing/2014/main" id="{8F16677C-08BD-C6B8-9762-D057792430C4}"/>
                </a:ext>
              </a:extLst>
            </p:cNvPr>
            <p:cNvSpPr/>
            <p:nvPr/>
          </p:nvSpPr>
          <p:spPr>
            <a:xfrm>
              <a:off x="2536271" y="1710878"/>
              <a:ext cx="1334059" cy="502574"/>
            </a:xfrm>
            <a:prstGeom prst="flowChart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0" name="Flowchart: Document 149">
              <a:extLst>
                <a:ext uri="{FF2B5EF4-FFF2-40B4-BE49-F238E27FC236}">
                  <a16:creationId xmlns:a16="http://schemas.microsoft.com/office/drawing/2014/main" id="{5CBA4794-3EB4-2B87-4C52-D096493F4772}"/>
                </a:ext>
              </a:extLst>
            </p:cNvPr>
            <p:cNvSpPr/>
            <p:nvPr/>
          </p:nvSpPr>
          <p:spPr>
            <a:xfrm>
              <a:off x="2565638" y="1772568"/>
              <a:ext cx="1323029" cy="502574"/>
            </a:xfrm>
            <a:prstGeom prst="flowChart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potential DevOps </a:t>
              </a:r>
            </a:p>
            <a:p>
              <a:pPr algn="ctr"/>
              <a:r>
                <a:rPr lang="en-US" sz="2000" dirty="0">
                  <a:solidFill>
                    <a:schemeClr val="tx1"/>
                  </a:solidFill>
                </a:rPr>
                <a:t>config. files</a:t>
              </a:r>
            </a:p>
          </p:txBody>
        </p:sp>
      </p:grpSp>
      <p:pic>
        <p:nvPicPr>
          <p:cNvPr id="31" name="Graphic 30">
            <a:extLst>
              <a:ext uri="{FF2B5EF4-FFF2-40B4-BE49-F238E27FC236}">
                <a16:creationId xmlns:a16="http://schemas.microsoft.com/office/drawing/2014/main" id="{E4CE692F-B482-DE5E-26F0-9211831698B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67976" y="3466919"/>
            <a:ext cx="1181885" cy="1181885"/>
          </a:xfrm>
          <a:prstGeom prst="rect">
            <a:avLst/>
          </a:prstGeom>
        </p:spPr>
      </p:pic>
      <p:sp>
        <p:nvSpPr>
          <p:cNvPr id="32" name="TextBox 31">
            <a:extLst>
              <a:ext uri="{FF2B5EF4-FFF2-40B4-BE49-F238E27FC236}">
                <a16:creationId xmlns:a16="http://schemas.microsoft.com/office/drawing/2014/main" id="{35E4C1FE-7AF1-C5B1-5323-98B090DDF7B6}"/>
              </a:ext>
            </a:extLst>
          </p:cNvPr>
          <p:cNvSpPr txBox="1"/>
          <p:nvPr/>
        </p:nvSpPr>
        <p:spPr>
          <a:xfrm>
            <a:off x="5801588" y="4477722"/>
            <a:ext cx="1669860" cy="707886"/>
          </a:xfrm>
          <a:prstGeom prst="rect">
            <a:avLst/>
          </a:prstGeom>
          <a:noFill/>
        </p:spPr>
        <p:txBody>
          <a:bodyPr wrap="square" rtlCol="0">
            <a:spAutoFit/>
          </a:bodyPr>
          <a:lstStyle/>
          <a:p>
            <a:pPr algn="ctr"/>
            <a:r>
              <a:rPr lang="en-US" sz="2000" b="1" dirty="0"/>
              <a:t>Manual Inspection</a:t>
            </a:r>
          </a:p>
        </p:txBody>
      </p:sp>
      <p:sp>
        <p:nvSpPr>
          <p:cNvPr id="33" name="TextBox 32">
            <a:extLst>
              <a:ext uri="{FF2B5EF4-FFF2-40B4-BE49-F238E27FC236}">
                <a16:creationId xmlns:a16="http://schemas.microsoft.com/office/drawing/2014/main" id="{B60289B1-946F-5776-E2EC-8294056504BA}"/>
              </a:ext>
            </a:extLst>
          </p:cNvPr>
          <p:cNvSpPr txBox="1"/>
          <p:nvPr/>
        </p:nvSpPr>
        <p:spPr>
          <a:xfrm>
            <a:off x="9609025" y="3169180"/>
            <a:ext cx="1669860" cy="707886"/>
          </a:xfrm>
          <a:prstGeom prst="rect">
            <a:avLst/>
          </a:prstGeom>
          <a:noFill/>
        </p:spPr>
        <p:txBody>
          <a:bodyPr wrap="square" rtlCol="0">
            <a:spAutoFit/>
          </a:bodyPr>
          <a:lstStyle/>
          <a:p>
            <a:pPr algn="ctr"/>
            <a:r>
              <a:rPr lang="en-US" sz="2000" b="1" dirty="0"/>
              <a:t>File Name </a:t>
            </a:r>
            <a:br>
              <a:rPr lang="en-US" sz="2000" b="1" dirty="0"/>
            </a:br>
            <a:r>
              <a:rPr lang="en-US" sz="2000" b="1" dirty="0"/>
              <a:t>Analysis</a:t>
            </a:r>
          </a:p>
        </p:txBody>
      </p:sp>
      <p:pic>
        <p:nvPicPr>
          <p:cNvPr id="34" name="Graphic 33" descr="Folder Search">
            <a:extLst>
              <a:ext uri="{FF2B5EF4-FFF2-40B4-BE49-F238E27FC236}">
                <a16:creationId xmlns:a16="http://schemas.microsoft.com/office/drawing/2014/main" id="{FACA434E-ECCC-DA88-BA97-EB1E1668126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888607" y="2331864"/>
            <a:ext cx="1028513" cy="1028513"/>
          </a:xfrm>
          <a:prstGeom prst="rect">
            <a:avLst/>
          </a:prstGeom>
        </p:spPr>
      </p:pic>
      <p:sp>
        <p:nvSpPr>
          <p:cNvPr id="35" name="Rectangle 34">
            <a:extLst>
              <a:ext uri="{FF2B5EF4-FFF2-40B4-BE49-F238E27FC236}">
                <a16:creationId xmlns:a16="http://schemas.microsoft.com/office/drawing/2014/main" id="{F10A88ED-0137-415B-E879-0E500D99D39D}"/>
              </a:ext>
            </a:extLst>
          </p:cNvPr>
          <p:cNvSpPr/>
          <p:nvPr/>
        </p:nvSpPr>
        <p:spPr>
          <a:xfrm>
            <a:off x="15755753" y="2325787"/>
            <a:ext cx="2278136" cy="97654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2000" dirty="0"/>
              <a:t>RQ1: Current DevOps Adoption Rates</a:t>
            </a:r>
          </a:p>
        </p:txBody>
      </p:sp>
      <p:sp>
        <p:nvSpPr>
          <p:cNvPr id="36" name="Arrow: Right 35">
            <a:extLst>
              <a:ext uri="{FF2B5EF4-FFF2-40B4-BE49-F238E27FC236}">
                <a16:creationId xmlns:a16="http://schemas.microsoft.com/office/drawing/2014/main" id="{81331EEE-25A2-4FFA-656D-6291F231D825}"/>
              </a:ext>
            </a:extLst>
          </p:cNvPr>
          <p:cNvSpPr/>
          <p:nvPr/>
        </p:nvSpPr>
        <p:spPr>
          <a:xfrm>
            <a:off x="15247307" y="5575583"/>
            <a:ext cx="497359" cy="9276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p>
        </p:txBody>
      </p:sp>
      <p:sp>
        <p:nvSpPr>
          <p:cNvPr id="37" name="Arrow: Right 36">
            <a:extLst>
              <a:ext uri="{FF2B5EF4-FFF2-40B4-BE49-F238E27FC236}">
                <a16:creationId xmlns:a16="http://schemas.microsoft.com/office/drawing/2014/main" id="{83495719-3C40-218B-4E14-C6383B5B40F8}"/>
              </a:ext>
            </a:extLst>
          </p:cNvPr>
          <p:cNvSpPr/>
          <p:nvPr/>
        </p:nvSpPr>
        <p:spPr>
          <a:xfrm>
            <a:off x="10966214" y="2780398"/>
            <a:ext cx="4668480" cy="6807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p>
        </p:txBody>
      </p:sp>
      <p:sp>
        <p:nvSpPr>
          <p:cNvPr id="38" name="TextBox 37">
            <a:extLst>
              <a:ext uri="{FF2B5EF4-FFF2-40B4-BE49-F238E27FC236}">
                <a16:creationId xmlns:a16="http://schemas.microsoft.com/office/drawing/2014/main" id="{4E640049-F372-8F65-FCA1-E2BFAE34E942}"/>
              </a:ext>
            </a:extLst>
          </p:cNvPr>
          <p:cNvSpPr txBox="1"/>
          <p:nvPr/>
        </p:nvSpPr>
        <p:spPr>
          <a:xfrm>
            <a:off x="13379451" y="5783521"/>
            <a:ext cx="2369971" cy="400110"/>
          </a:xfrm>
          <a:prstGeom prst="rect">
            <a:avLst/>
          </a:prstGeom>
          <a:noFill/>
        </p:spPr>
        <p:txBody>
          <a:bodyPr wrap="square" rtlCol="0">
            <a:spAutoFit/>
          </a:bodyPr>
          <a:lstStyle/>
          <a:p>
            <a:pPr algn="ctr"/>
            <a:r>
              <a:rPr lang="fr-FR" sz="2000" b="1" dirty="0"/>
              <a:t>C</a:t>
            </a:r>
            <a:r>
              <a:rPr lang="en-US" sz="2000" b="1" dirty="0"/>
              <a:t>ommit Analysis</a:t>
            </a:r>
          </a:p>
        </p:txBody>
      </p:sp>
      <p:sp>
        <p:nvSpPr>
          <p:cNvPr id="39" name="Rectangle 38">
            <a:extLst>
              <a:ext uri="{FF2B5EF4-FFF2-40B4-BE49-F238E27FC236}">
                <a16:creationId xmlns:a16="http://schemas.microsoft.com/office/drawing/2014/main" id="{92F6F5D0-1A26-C14C-73EE-48259720076B}"/>
              </a:ext>
            </a:extLst>
          </p:cNvPr>
          <p:cNvSpPr/>
          <p:nvPr/>
        </p:nvSpPr>
        <p:spPr>
          <a:xfrm>
            <a:off x="15778352" y="3476710"/>
            <a:ext cx="2273303" cy="320676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2000" dirty="0"/>
              <a:t>RQ1 : Historical DevOps Adoption Trends</a:t>
            </a:r>
          </a:p>
          <a:p>
            <a:r>
              <a:rPr lang="en-US" sz="2000" dirty="0"/>
              <a:t>RQ2: DevOps Adoption</a:t>
            </a:r>
          </a:p>
          <a:p>
            <a:r>
              <a:rPr lang="en-US" sz="2000" dirty="0"/>
              <a:t>Effort and Change Goals</a:t>
            </a:r>
          </a:p>
          <a:p>
            <a:r>
              <a:rPr lang="en-US" sz="2000" dirty="0"/>
              <a:t>RQ3: DevOps Adoption Advantages</a:t>
            </a:r>
          </a:p>
        </p:txBody>
      </p:sp>
      <p:sp>
        <p:nvSpPr>
          <p:cNvPr id="40" name="TextBox 39">
            <a:extLst>
              <a:ext uri="{FF2B5EF4-FFF2-40B4-BE49-F238E27FC236}">
                <a16:creationId xmlns:a16="http://schemas.microsoft.com/office/drawing/2014/main" id="{823D99F8-55AA-E8BA-8D3D-492B9920E47E}"/>
              </a:ext>
            </a:extLst>
          </p:cNvPr>
          <p:cNvSpPr txBox="1"/>
          <p:nvPr/>
        </p:nvSpPr>
        <p:spPr>
          <a:xfrm>
            <a:off x="7406482" y="5639852"/>
            <a:ext cx="2009390" cy="707886"/>
          </a:xfrm>
          <a:prstGeom prst="rect">
            <a:avLst/>
          </a:prstGeom>
          <a:noFill/>
        </p:spPr>
        <p:txBody>
          <a:bodyPr wrap="square" rtlCol="0">
            <a:spAutoFit/>
          </a:bodyPr>
          <a:lstStyle/>
          <a:p>
            <a:pPr algn="ctr"/>
            <a:r>
              <a:rPr lang="en-US" sz="2000" dirty="0"/>
              <a:t>Test tools </a:t>
            </a:r>
          </a:p>
          <a:p>
            <a:pPr algn="ctr"/>
            <a:r>
              <a:rPr lang="en-US" sz="2000" dirty="0"/>
              <a:t>import Patterns</a:t>
            </a:r>
          </a:p>
        </p:txBody>
      </p:sp>
      <p:pic>
        <p:nvPicPr>
          <p:cNvPr id="41" name="Graphic 40" descr="Filter outline">
            <a:extLst>
              <a:ext uri="{FF2B5EF4-FFF2-40B4-BE49-F238E27FC236}">
                <a16:creationId xmlns:a16="http://schemas.microsoft.com/office/drawing/2014/main" id="{AF54A6FC-9233-A48E-1EAC-9613533B8AA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658193" y="5209076"/>
            <a:ext cx="1051871" cy="1051871"/>
          </a:xfrm>
          <a:prstGeom prst="rect">
            <a:avLst/>
          </a:prstGeom>
        </p:spPr>
      </p:pic>
      <p:sp>
        <p:nvSpPr>
          <p:cNvPr id="42" name="TextBox 41">
            <a:extLst>
              <a:ext uri="{FF2B5EF4-FFF2-40B4-BE49-F238E27FC236}">
                <a16:creationId xmlns:a16="http://schemas.microsoft.com/office/drawing/2014/main" id="{7BCBE350-04FC-F504-6693-9F62A5505412}"/>
              </a:ext>
            </a:extLst>
          </p:cNvPr>
          <p:cNvSpPr txBox="1"/>
          <p:nvPr/>
        </p:nvSpPr>
        <p:spPr>
          <a:xfrm>
            <a:off x="1050696" y="5973346"/>
            <a:ext cx="2295811" cy="707886"/>
          </a:xfrm>
          <a:prstGeom prst="rect">
            <a:avLst/>
          </a:prstGeom>
          <a:noFill/>
        </p:spPr>
        <p:txBody>
          <a:bodyPr wrap="square" rtlCol="0">
            <a:spAutoFit/>
          </a:bodyPr>
          <a:lstStyle/>
          <a:p>
            <a:pPr algn="ctr"/>
            <a:r>
              <a:rPr lang="en-US" sz="2000" b="1" dirty="0"/>
              <a:t>Automatic Test-File Selection</a:t>
            </a:r>
          </a:p>
        </p:txBody>
      </p:sp>
      <p:sp>
        <p:nvSpPr>
          <p:cNvPr id="43" name="Flowchart: Document 42">
            <a:extLst>
              <a:ext uri="{FF2B5EF4-FFF2-40B4-BE49-F238E27FC236}">
                <a16:creationId xmlns:a16="http://schemas.microsoft.com/office/drawing/2014/main" id="{6FBB2CA8-09D2-D4FD-D70D-5F2BDF55403D}"/>
              </a:ext>
            </a:extLst>
          </p:cNvPr>
          <p:cNvSpPr/>
          <p:nvPr/>
        </p:nvSpPr>
        <p:spPr>
          <a:xfrm>
            <a:off x="3672327" y="5268337"/>
            <a:ext cx="1573496" cy="748292"/>
          </a:xfrm>
          <a:prstGeom prst="flowChart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Flowchart: Document 43">
            <a:extLst>
              <a:ext uri="{FF2B5EF4-FFF2-40B4-BE49-F238E27FC236}">
                <a16:creationId xmlns:a16="http://schemas.microsoft.com/office/drawing/2014/main" id="{2E4A253B-818D-6C0B-EC4C-393E3243FD32}"/>
              </a:ext>
            </a:extLst>
          </p:cNvPr>
          <p:cNvSpPr/>
          <p:nvPr/>
        </p:nvSpPr>
        <p:spPr>
          <a:xfrm>
            <a:off x="3776328" y="5353429"/>
            <a:ext cx="1573496" cy="748292"/>
          </a:xfrm>
          <a:prstGeom prst="flowChart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5" name="Flowchart: Document 44">
            <a:extLst>
              <a:ext uri="{FF2B5EF4-FFF2-40B4-BE49-F238E27FC236}">
                <a16:creationId xmlns:a16="http://schemas.microsoft.com/office/drawing/2014/main" id="{B6991005-72B8-FAB3-29A9-8899221E30A2}"/>
              </a:ext>
            </a:extLst>
          </p:cNvPr>
          <p:cNvSpPr/>
          <p:nvPr/>
        </p:nvSpPr>
        <p:spPr>
          <a:xfrm>
            <a:off x="3886410" y="5473936"/>
            <a:ext cx="1573496" cy="748292"/>
          </a:xfrm>
          <a:prstGeom prst="flowChart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potential Test files</a:t>
            </a:r>
          </a:p>
        </p:txBody>
      </p:sp>
      <p:sp>
        <p:nvSpPr>
          <p:cNvPr id="46" name="Arrow: Bent 45">
            <a:extLst>
              <a:ext uri="{FF2B5EF4-FFF2-40B4-BE49-F238E27FC236}">
                <a16:creationId xmlns:a16="http://schemas.microsoft.com/office/drawing/2014/main" id="{08537258-7F39-7A8D-A67E-C561555B90E4}"/>
              </a:ext>
            </a:extLst>
          </p:cNvPr>
          <p:cNvSpPr/>
          <p:nvPr/>
        </p:nvSpPr>
        <p:spPr>
          <a:xfrm>
            <a:off x="745838" y="3185285"/>
            <a:ext cx="858566" cy="534382"/>
          </a:xfrm>
          <a:prstGeom prst="bentArrow">
            <a:avLst>
              <a:gd name="adj1" fmla="val 7028"/>
              <a:gd name="adj2" fmla="val 7749"/>
              <a:gd name="adj3" fmla="val 10742"/>
              <a:gd name="adj4" fmla="val 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dirty="0">
              <a:solidFill>
                <a:schemeClr val="tx1"/>
              </a:solidFill>
            </a:endParaRPr>
          </a:p>
        </p:txBody>
      </p:sp>
      <p:sp>
        <p:nvSpPr>
          <p:cNvPr id="47" name="Arrow: Bent 46">
            <a:extLst>
              <a:ext uri="{FF2B5EF4-FFF2-40B4-BE49-F238E27FC236}">
                <a16:creationId xmlns:a16="http://schemas.microsoft.com/office/drawing/2014/main" id="{9A9A8E43-F7EB-3CA9-10E2-A386942DF9F6}"/>
              </a:ext>
            </a:extLst>
          </p:cNvPr>
          <p:cNvSpPr/>
          <p:nvPr/>
        </p:nvSpPr>
        <p:spPr>
          <a:xfrm flipV="1">
            <a:off x="754773" y="5651385"/>
            <a:ext cx="944503" cy="308181"/>
          </a:xfrm>
          <a:prstGeom prst="bentArrow">
            <a:avLst>
              <a:gd name="adj1" fmla="val 15465"/>
              <a:gd name="adj2" fmla="val 15035"/>
              <a:gd name="adj3" fmla="val 18412"/>
              <a:gd name="adj4" fmla="val 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dirty="0">
              <a:solidFill>
                <a:schemeClr val="tx1"/>
              </a:solidFill>
            </a:endParaRPr>
          </a:p>
        </p:txBody>
      </p:sp>
      <p:sp>
        <p:nvSpPr>
          <p:cNvPr id="48" name="Arrow: Bent 47">
            <a:extLst>
              <a:ext uri="{FF2B5EF4-FFF2-40B4-BE49-F238E27FC236}">
                <a16:creationId xmlns:a16="http://schemas.microsoft.com/office/drawing/2014/main" id="{7F021D73-A122-BE2F-A22E-CF1649B33763}"/>
              </a:ext>
            </a:extLst>
          </p:cNvPr>
          <p:cNvSpPr/>
          <p:nvPr/>
        </p:nvSpPr>
        <p:spPr>
          <a:xfrm rot="16200000" flipV="1">
            <a:off x="5995640" y="5038982"/>
            <a:ext cx="534951" cy="1052243"/>
          </a:xfrm>
          <a:prstGeom prst="bentArrow">
            <a:avLst>
              <a:gd name="adj1" fmla="val 7028"/>
              <a:gd name="adj2" fmla="val 7749"/>
              <a:gd name="adj3" fmla="val 10742"/>
              <a:gd name="adj4" fmla="val 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dirty="0">
              <a:solidFill>
                <a:schemeClr val="tx1"/>
              </a:solidFill>
            </a:endParaRPr>
          </a:p>
        </p:txBody>
      </p:sp>
      <p:sp>
        <p:nvSpPr>
          <p:cNvPr id="50" name="Arrow: Bent 49">
            <a:extLst>
              <a:ext uri="{FF2B5EF4-FFF2-40B4-BE49-F238E27FC236}">
                <a16:creationId xmlns:a16="http://schemas.microsoft.com/office/drawing/2014/main" id="{D92B0F86-7179-5DC1-CD0B-10AE56FBBD86}"/>
              </a:ext>
            </a:extLst>
          </p:cNvPr>
          <p:cNvSpPr/>
          <p:nvPr/>
        </p:nvSpPr>
        <p:spPr>
          <a:xfrm rot="16200000" flipH="1" flipV="1">
            <a:off x="6072376" y="2947984"/>
            <a:ext cx="534949" cy="822138"/>
          </a:xfrm>
          <a:prstGeom prst="bentArrow">
            <a:avLst>
              <a:gd name="adj1" fmla="val 7028"/>
              <a:gd name="adj2" fmla="val 7749"/>
              <a:gd name="adj3" fmla="val 10742"/>
              <a:gd name="adj4" fmla="val 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dirty="0">
              <a:solidFill>
                <a:schemeClr val="tx1"/>
              </a:solidFill>
            </a:endParaRPr>
          </a:p>
        </p:txBody>
      </p:sp>
      <p:sp>
        <p:nvSpPr>
          <p:cNvPr id="52" name="Arrow: Right 51">
            <a:extLst>
              <a:ext uri="{FF2B5EF4-FFF2-40B4-BE49-F238E27FC236}">
                <a16:creationId xmlns:a16="http://schemas.microsoft.com/office/drawing/2014/main" id="{37A6F099-5F0C-68DA-0C72-CC8770B09888}"/>
              </a:ext>
            </a:extLst>
          </p:cNvPr>
          <p:cNvSpPr/>
          <p:nvPr/>
        </p:nvSpPr>
        <p:spPr>
          <a:xfrm>
            <a:off x="2794261" y="5743341"/>
            <a:ext cx="640877" cy="6807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p>
        </p:txBody>
      </p:sp>
      <p:grpSp>
        <p:nvGrpSpPr>
          <p:cNvPr id="54" name="Group 53">
            <a:extLst>
              <a:ext uri="{FF2B5EF4-FFF2-40B4-BE49-F238E27FC236}">
                <a16:creationId xmlns:a16="http://schemas.microsoft.com/office/drawing/2014/main" id="{6EFC72DC-6D0E-47A3-0791-569F123F1688}"/>
              </a:ext>
            </a:extLst>
          </p:cNvPr>
          <p:cNvGrpSpPr/>
          <p:nvPr/>
        </p:nvGrpSpPr>
        <p:grpSpPr>
          <a:xfrm>
            <a:off x="7123612" y="3537257"/>
            <a:ext cx="635565" cy="1753598"/>
            <a:chOff x="4764881" y="2187734"/>
            <a:chExt cx="426863" cy="1177766"/>
          </a:xfrm>
        </p:grpSpPr>
        <p:sp>
          <p:nvSpPr>
            <p:cNvPr id="145" name="Arrow: Bent 144">
              <a:extLst>
                <a:ext uri="{FF2B5EF4-FFF2-40B4-BE49-F238E27FC236}">
                  <a16:creationId xmlns:a16="http://schemas.microsoft.com/office/drawing/2014/main" id="{75A79E25-4D36-C921-6D72-9CEF0F0BA600}"/>
                </a:ext>
              </a:extLst>
            </p:cNvPr>
            <p:cNvSpPr/>
            <p:nvPr/>
          </p:nvSpPr>
          <p:spPr>
            <a:xfrm rot="10800000" flipH="1" flipV="1">
              <a:off x="4832456" y="2187734"/>
              <a:ext cx="359287" cy="552171"/>
            </a:xfrm>
            <a:prstGeom prst="bentArrow">
              <a:avLst>
                <a:gd name="adj1" fmla="val 7028"/>
                <a:gd name="adj2" fmla="val 7749"/>
                <a:gd name="adj3" fmla="val 10742"/>
                <a:gd name="adj4" fmla="val 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dirty="0">
                <a:solidFill>
                  <a:schemeClr val="tx1"/>
                </a:solidFill>
              </a:endParaRPr>
            </a:p>
          </p:txBody>
        </p:sp>
        <p:sp>
          <p:nvSpPr>
            <p:cNvPr id="146" name="Arrow: Bent 145">
              <a:extLst>
                <a:ext uri="{FF2B5EF4-FFF2-40B4-BE49-F238E27FC236}">
                  <a16:creationId xmlns:a16="http://schemas.microsoft.com/office/drawing/2014/main" id="{090A57A2-5A3F-D454-9612-DD63CFF11F42}"/>
                </a:ext>
              </a:extLst>
            </p:cNvPr>
            <p:cNvSpPr/>
            <p:nvPr/>
          </p:nvSpPr>
          <p:spPr>
            <a:xfrm rot="10800000" flipH="1">
              <a:off x="4832457" y="2792877"/>
              <a:ext cx="359287" cy="572623"/>
            </a:xfrm>
            <a:prstGeom prst="bentArrow">
              <a:avLst>
                <a:gd name="adj1" fmla="val 7028"/>
                <a:gd name="adj2" fmla="val 7749"/>
                <a:gd name="adj3" fmla="val 10742"/>
                <a:gd name="adj4" fmla="val 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dirty="0">
                <a:solidFill>
                  <a:schemeClr val="tx1"/>
                </a:solidFill>
              </a:endParaRPr>
            </a:p>
          </p:txBody>
        </p:sp>
        <p:sp>
          <p:nvSpPr>
            <p:cNvPr id="147" name="Rectangle 146">
              <a:extLst>
                <a:ext uri="{FF2B5EF4-FFF2-40B4-BE49-F238E27FC236}">
                  <a16:creationId xmlns:a16="http://schemas.microsoft.com/office/drawing/2014/main" id="{7E9FC30C-EF8F-903C-59A5-8E6D67B8956D}"/>
                </a:ext>
              </a:extLst>
            </p:cNvPr>
            <p:cNvSpPr/>
            <p:nvPr/>
          </p:nvSpPr>
          <p:spPr>
            <a:xfrm>
              <a:off x="4764881" y="2748188"/>
              <a:ext cx="93628"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a:p>
          </p:txBody>
        </p:sp>
      </p:grpSp>
      <p:pic>
        <p:nvPicPr>
          <p:cNvPr id="55" name="Picture 54" descr="Shape&#10;&#10;Description automatically generated with low confidence">
            <a:extLst>
              <a:ext uri="{FF2B5EF4-FFF2-40B4-BE49-F238E27FC236}">
                <a16:creationId xmlns:a16="http://schemas.microsoft.com/office/drawing/2014/main" id="{0562CA8A-89C5-937E-1D2E-0030852E0F6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947574" y="4869634"/>
            <a:ext cx="811290" cy="811290"/>
          </a:xfrm>
          <a:prstGeom prst="rect">
            <a:avLst/>
          </a:prstGeom>
        </p:spPr>
      </p:pic>
      <p:pic>
        <p:nvPicPr>
          <p:cNvPr id="66" name="Picture 65" descr="Shape&#10;&#10;Description automatically generated with low confidence">
            <a:extLst>
              <a:ext uri="{FF2B5EF4-FFF2-40B4-BE49-F238E27FC236}">
                <a16:creationId xmlns:a16="http://schemas.microsoft.com/office/drawing/2014/main" id="{329097B3-5951-ACDD-7D20-B2C7B7D7424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65989" y="2748911"/>
            <a:ext cx="1040516" cy="1040516"/>
          </a:xfrm>
          <a:prstGeom prst="rect">
            <a:avLst/>
          </a:prstGeom>
        </p:spPr>
      </p:pic>
      <p:sp>
        <p:nvSpPr>
          <p:cNvPr id="80" name="TextBox 79">
            <a:extLst>
              <a:ext uri="{FF2B5EF4-FFF2-40B4-BE49-F238E27FC236}">
                <a16:creationId xmlns:a16="http://schemas.microsoft.com/office/drawing/2014/main" id="{0C39706D-9BCC-98A1-51DE-0999A0B0ED4C}"/>
              </a:ext>
            </a:extLst>
          </p:cNvPr>
          <p:cNvSpPr txBox="1"/>
          <p:nvPr/>
        </p:nvSpPr>
        <p:spPr>
          <a:xfrm>
            <a:off x="7362772" y="3708222"/>
            <a:ext cx="1924797" cy="1015663"/>
          </a:xfrm>
          <a:prstGeom prst="rect">
            <a:avLst/>
          </a:prstGeom>
          <a:noFill/>
        </p:spPr>
        <p:txBody>
          <a:bodyPr wrap="square" rtlCol="0">
            <a:spAutoFit/>
          </a:bodyPr>
          <a:lstStyle/>
          <a:p>
            <a:pPr algn="ctr"/>
            <a:r>
              <a:rPr lang="en-US" sz="2000" dirty="0"/>
              <a:t>DevOps Config. File name and path Patterns</a:t>
            </a:r>
          </a:p>
        </p:txBody>
      </p:sp>
      <p:grpSp>
        <p:nvGrpSpPr>
          <p:cNvPr id="100" name="Group 99">
            <a:extLst>
              <a:ext uri="{FF2B5EF4-FFF2-40B4-BE49-F238E27FC236}">
                <a16:creationId xmlns:a16="http://schemas.microsoft.com/office/drawing/2014/main" id="{7CAF6E5C-BCFC-3A32-D143-C6C74D303418}"/>
              </a:ext>
            </a:extLst>
          </p:cNvPr>
          <p:cNvGrpSpPr/>
          <p:nvPr/>
        </p:nvGrpSpPr>
        <p:grpSpPr>
          <a:xfrm>
            <a:off x="9062754" y="2939740"/>
            <a:ext cx="805397" cy="1356115"/>
            <a:chOff x="6139461" y="1812378"/>
            <a:chExt cx="540927" cy="910805"/>
          </a:xfrm>
        </p:grpSpPr>
        <p:sp>
          <p:nvSpPr>
            <p:cNvPr id="143" name="Arrow: Right 142">
              <a:extLst>
                <a:ext uri="{FF2B5EF4-FFF2-40B4-BE49-F238E27FC236}">
                  <a16:creationId xmlns:a16="http://schemas.microsoft.com/office/drawing/2014/main" id="{4A9CF080-8670-0E23-84FA-AD1AA7FD83B3}"/>
                </a:ext>
              </a:extLst>
            </p:cNvPr>
            <p:cNvSpPr/>
            <p:nvPr/>
          </p:nvSpPr>
          <p:spPr>
            <a:xfrm>
              <a:off x="6139461" y="1812378"/>
              <a:ext cx="540927" cy="7564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p>
          </p:txBody>
        </p:sp>
        <p:sp>
          <p:nvSpPr>
            <p:cNvPr id="144" name="Arrow: Bent 143">
              <a:extLst>
                <a:ext uri="{FF2B5EF4-FFF2-40B4-BE49-F238E27FC236}">
                  <a16:creationId xmlns:a16="http://schemas.microsoft.com/office/drawing/2014/main" id="{10CF0C59-C99C-13DB-08C1-4CAF7A323FD4}"/>
                </a:ext>
              </a:extLst>
            </p:cNvPr>
            <p:cNvSpPr/>
            <p:nvPr/>
          </p:nvSpPr>
          <p:spPr>
            <a:xfrm flipV="1">
              <a:off x="6217103" y="1850135"/>
              <a:ext cx="456316" cy="873048"/>
            </a:xfrm>
            <a:prstGeom prst="bentArrow">
              <a:avLst>
                <a:gd name="adj1" fmla="val 7028"/>
                <a:gd name="adj2" fmla="val 7749"/>
                <a:gd name="adj3" fmla="val 10742"/>
                <a:gd name="adj4" fmla="val 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dirty="0">
                <a:solidFill>
                  <a:schemeClr val="tx1"/>
                </a:solidFill>
              </a:endParaRPr>
            </a:p>
          </p:txBody>
        </p:sp>
      </p:grpSp>
      <p:grpSp>
        <p:nvGrpSpPr>
          <p:cNvPr id="101" name="Group 100">
            <a:extLst>
              <a:ext uri="{FF2B5EF4-FFF2-40B4-BE49-F238E27FC236}">
                <a16:creationId xmlns:a16="http://schemas.microsoft.com/office/drawing/2014/main" id="{57F7CDFF-A31A-7991-1C43-9C338AC5BA75}"/>
              </a:ext>
            </a:extLst>
          </p:cNvPr>
          <p:cNvGrpSpPr/>
          <p:nvPr/>
        </p:nvGrpSpPr>
        <p:grpSpPr>
          <a:xfrm flipV="1">
            <a:off x="9054101" y="4618814"/>
            <a:ext cx="795020" cy="1156186"/>
            <a:chOff x="6139461" y="1788047"/>
            <a:chExt cx="533958" cy="935136"/>
          </a:xfrm>
        </p:grpSpPr>
        <p:sp>
          <p:nvSpPr>
            <p:cNvPr id="141" name="Arrow: Right 140">
              <a:extLst>
                <a:ext uri="{FF2B5EF4-FFF2-40B4-BE49-F238E27FC236}">
                  <a16:creationId xmlns:a16="http://schemas.microsoft.com/office/drawing/2014/main" id="{D58AC17C-0633-3937-B128-0EF1EACC2F80}"/>
                </a:ext>
              </a:extLst>
            </p:cNvPr>
            <p:cNvSpPr/>
            <p:nvPr/>
          </p:nvSpPr>
          <p:spPr>
            <a:xfrm>
              <a:off x="6139461" y="1788047"/>
              <a:ext cx="531399" cy="9998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p>
          </p:txBody>
        </p:sp>
        <p:sp>
          <p:nvSpPr>
            <p:cNvPr id="142" name="Arrow: Bent 141">
              <a:extLst>
                <a:ext uri="{FF2B5EF4-FFF2-40B4-BE49-F238E27FC236}">
                  <a16:creationId xmlns:a16="http://schemas.microsoft.com/office/drawing/2014/main" id="{12CC1924-C369-A215-45F6-BACD66DB562A}"/>
                </a:ext>
              </a:extLst>
            </p:cNvPr>
            <p:cNvSpPr/>
            <p:nvPr/>
          </p:nvSpPr>
          <p:spPr>
            <a:xfrm flipV="1">
              <a:off x="6217103" y="1850135"/>
              <a:ext cx="456316" cy="873048"/>
            </a:xfrm>
            <a:prstGeom prst="bentArrow">
              <a:avLst>
                <a:gd name="adj1" fmla="val 7028"/>
                <a:gd name="adj2" fmla="val 7749"/>
                <a:gd name="adj3" fmla="val 10742"/>
                <a:gd name="adj4" fmla="val 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dirty="0">
                <a:solidFill>
                  <a:schemeClr val="tx1"/>
                </a:solidFill>
              </a:endParaRPr>
            </a:p>
          </p:txBody>
        </p:sp>
      </p:grpSp>
      <p:sp>
        <p:nvSpPr>
          <p:cNvPr id="102" name="TextBox 101">
            <a:extLst>
              <a:ext uri="{FF2B5EF4-FFF2-40B4-BE49-F238E27FC236}">
                <a16:creationId xmlns:a16="http://schemas.microsoft.com/office/drawing/2014/main" id="{BDDDF313-59C7-09D7-7FDA-D54CF3BAC13D}"/>
              </a:ext>
            </a:extLst>
          </p:cNvPr>
          <p:cNvSpPr txBox="1"/>
          <p:nvPr/>
        </p:nvSpPr>
        <p:spPr>
          <a:xfrm>
            <a:off x="9619515" y="4733392"/>
            <a:ext cx="1669860" cy="707886"/>
          </a:xfrm>
          <a:prstGeom prst="rect">
            <a:avLst/>
          </a:prstGeom>
          <a:noFill/>
        </p:spPr>
        <p:txBody>
          <a:bodyPr wrap="square" rtlCol="0">
            <a:spAutoFit/>
          </a:bodyPr>
          <a:lstStyle/>
          <a:p>
            <a:pPr algn="ctr"/>
            <a:r>
              <a:rPr lang="en-US" sz="2000" b="1" dirty="0"/>
              <a:t>Build file</a:t>
            </a:r>
            <a:br>
              <a:rPr lang="en-US" sz="2000" b="1" dirty="0"/>
            </a:br>
            <a:r>
              <a:rPr lang="en-US" sz="2000" b="1" dirty="0"/>
              <a:t>Analysis</a:t>
            </a:r>
          </a:p>
        </p:txBody>
      </p:sp>
      <p:grpSp>
        <p:nvGrpSpPr>
          <p:cNvPr id="103" name="Group 102">
            <a:extLst>
              <a:ext uri="{FF2B5EF4-FFF2-40B4-BE49-F238E27FC236}">
                <a16:creationId xmlns:a16="http://schemas.microsoft.com/office/drawing/2014/main" id="{C3DE427D-0468-9531-52A7-3375072E986E}"/>
              </a:ext>
            </a:extLst>
          </p:cNvPr>
          <p:cNvGrpSpPr/>
          <p:nvPr/>
        </p:nvGrpSpPr>
        <p:grpSpPr>
          <a:xfrm>
            <a:off x="9867983" y="3788190"/>
            <a:ext cx="1085724" cy="1108255"/>
            <a:chOff x="6567255" y="2443816"/>
            <a:chExt cx="729203" cy="744335"/>
          </a:xfrm>
        </p:grpSpPr>
        <p:grpSp>
          <p:nvGrpSpPr>
            <p:cNvPr id="137" name="Group 136">
              <a:extLst>
                <a:ext uri="{FF2B5EF4-FFF2-40B4-BE49-F238E27FC236}">
                  <a16:creationId xmlns:a16="http://schemas.microsoft.com/office/drawing/2014/main" id="{96026A10-1C5C-7B16-C9AB-892AED7A0E91}"/>
                </a:ext>
              </a:extLst>
            </p:cNvPr>
            <p:cNvGrpSpPr/>
            <p:nvPr/>
          </p:nvGrpSpPr>
          <p:grpSpPr>
            <a:xfrm>
              <a:off x="6567255" y="2443816"/>
              <a:ext cx="724970" cy="724970"/>
              <a:chOff x="6716087" y="4573083"/>
              <a:chExt cx="914400" cy="914400"/>
            </a:xfrm>
          </p:grpSpPr>
          <p:pic>
            <p:nvPicPr>
              <p:cNvPr id="139" name="Picture 138" descr="Shape&#10;&#10;Description automatically generated with low confidence">
                <a:extLst>
                  <a:ext uri="{FF2B5EF4-FFF2-40B4-BE49-F238E27FC236}">
                    <a16:creationId xmlns:a16="http://schemas.microsoft.com/office/drawing/2014/main" id="{F5607252-340F-D1B5-3D2F-AE42FADCE37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16681" y="4811860"/>
                <a:ext cx="398178" cy="398178"/>
              </a:xfrm>
              <a:prstGeom prst="rect">
                <a:avLst/>
              </a:prstGeom>
            </p:spPr>
          </p:pic>
          <p:pic>
            <p:nvPicPr>
              <p:cNvPr id="140" name="Graphic 139" descr="Paper outline">
                <a:extLst>
                  <a:ext uri="{FF2B5EF4-FFF2-40B4-BE49-F238E27FC236}">
                    <a16:creationId xmlns:a16="http://schemas.microsoft.com/office/drawing/2014/main" id="{EC8E7F79-A755-11B5-C178-DD01FC8A71F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716087" y="4573083"/>
                <a:ext cx="914400" cy="914400"/>
              </a:xfrm>
              <a:prstGeom prst="rect">
                <a:avLst/>
              </a:prstGeom>
            </p:spPr>
          </p:pic>
        </p:grpSp>
        <p:pic>
          <p:nvPicPr>
            <p:cNvPr id="138" name="Graphic 137" descr="Magnifying glass with solid fill">
              <a:extLst>
                <a:ext uri="{FF2B5EF4-FFF2-40B4-BE49-F238E27FC236}">
                  <a16:creationId xmlns:a16="http://schemas.microsoft.com/office/drawing/2014/main" id="{7FE75BA5-A39B-D294-DA0E-7642487038EE}"/>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985248" y="2879135"/>
              <a:ext cx="311210" cy="309016"/>
            </a:xfrm>
            <a:prstGeom prst="rect">
              <a:avLst/>
            </a:prstGeom>
          </p:spPr>
        </p:pic>
      </p:grpSp>
      <p:grpSp>
        <p:nvGrpSpPr>
          <p:cNvPr id="104" name="Group 103">
            <a:extLst>
              <a:ext uri="{FF2B5EF4-FFF2-40B4-BE49-F238E27FC236}">
                <a16:creationId xmlns:a16="http://schemas.microsoft.com/office/drawing/2014/main" id="{F04B3FCC-8A70-E2D6-A8B3-C7D262B71E00}"/>
              </a:ext>
            </a:extLst>
          </p:cNvPr>
          <p:cNvGrpSpPr/>
          <p:nvPr/>
        </p:nvGrpSpPr>
        <p:grpSpPr>
          <a:xfrm>
            <a:off x="9900810" y="5425903"/>
            <a:ext cx="901835" cy="894501"/>
            <a:chOff x="6734265" y="3456202"/>
            <a:chExt cx="605698" cy="600772"/>
          </a:xfrm>
        </p:grpSpPr>
        <p:sp>
          <p:nvSpPr>
            <p:cNvPr id="135" name="Rectangle 134">
              <a:extLst>
                <a:ext uri="{FF2B5EF4-FFF2-40B4-BE49-F238E27FC236}">
                  <a16:creationId xmlns:a16="http://schemas.microsoft.com/office/drawing/2014/main" id="{089F075E-DF80-6196-0CC3-AC968CD62136}"/>
                </a:ext>
              </a:extLst>
            </p:cNvPr>
            <p:cNvSpPr/>
            <p:nvPr/>
          </p:nvSpPr>
          <p:spPr>
            <a:xfrm>
              <a:off x="6734265" y="3456202"/>
              <a:ext cx="466309" cy="5838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36" name="Picture 135" descr="Shape&#10;&#10;Description automatically generated with low confidence">
              <a:extLst>
                <a:ext uri="{FF2B5EF4-FFF2-40B4-BE49-F238E27FC236}">
                  <a16:creationId xmlns:a16="http://schemas.microsoft.com/office/drawing/2014/main" id="{EB3F22D7-0B23-45C8-5B3E-87F1D4F6BE0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756068" y="3473079"/>
              <a:ext cx="583895" cy="583895"/>
            </a:xfrm>
            <a:prstGeom prst="rect">
              <a:avLst/>
            </a:prstGeom>
          </p:spPr>
        </p:pic>
      </p:grpSp>
      <p:grpSp>
        <p:nvGrpSpPr>
          <p:cNvPr id="105" name="Group 104">
            <a:extLst>
              <a:ext uri="{FF2B5EF4-FFF2-40B4-BE49-F238E27FC236}">
                <a16:creationId xmlns:a16="http://schemas.microsoft.com/office/drawing/2014/main" id="{7A6B3E33-7D16-2AE7-D673-8A8BFC4D0212}"/>
              </a:ext>
            </a:extLst>
          </p:cNvPr>
          <p:cNvGrpSpPr/>
          <p:nvPr/>
        </p:nvGrpSpPr>
        <p:grpSpPr>
          <a:xfrm>
            <a:off x="10052850" y="5686680"/>
            <a:ext cx="901835" cy="894501"/>
            <a:chOff x="6734265" y="3456202"/>
            <a:chExt cx="605698" cy="600772"/>
          </a:xfrm>
        </p:grpSpPr>
        <p:sp>
          <p:nvSpPr>
            <p:cNvPr id="133" name="Rectangle 132">
              <a:extLst>
                <a:ext uri="{FF2B5EF4-FFF2-40B4-BE49-F238E27FC236}">
                  <a16:creationId xmlns:a16="http://schemas.microsoft.com/office/drawing/2014/main" id="{ACA75E23-1FA4-C520-456B-31D83906F38F}"/>
                </a:ext>
              </a:extLst>
            </p:cNvPr>
            <p:cNvSpPr/>
            <p:nvPr/>
          </p:nvSpPr>
          <p:spPr>
            <a:xfrm>
              <a:off x="6734265" y="3456202"/>
              <a:ext cx="466309" cy="5838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34" name="Picture 133" descr="Shape&#10;&#10;Description automatically generated with low confidence">
              <a:extLst>
                <a:ext uri="{FF2B5EF4-FFF2-40B4-BE49-F238E27FC236}">
                  <a16:creationId xmlns:a16="http://schemas.microsoft.com/office/drawing/2014/main" id="{14BCA10F-9191-A509-5F0D-E9A345575A8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756068" y="3473079"/>
              <a:ext cx="583895" cy="583895"/>
            </a:xfrm>
            <a:prstGeom prst="rect">
              <a:avLst/>
            </a:prstGeom>
          </p:spPr>
        </p:pic>
      </p:grpSp>
      <p:pic>
        <p:nvPicPr>
          <p:cNvPr id="106" name="Graphic 105" descr="Magnifying glass with solid fill">
            <a:extLst>
              <a:ext uri="{FF2B5EF4-FFF2-40B4-BE49-F238E27FC236}">
                <a16:creationId xmlns:a16="http://schemas.microsoft.com/office/drawing/2014/main" id="{4641E807-C03A-5EDE-6300-12610492417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668393" y="5602529"/>
            <a:ext cx="463367" cy="460100"/>
          </a:xfrm>
          <a:prstGeom prst="rect">
            <a:avLst/>
          </a:prstGeom>
        </p:spPr>
      </p:pic>
      <p:sp>
        <p:nvSpPr>
          <p:cNvPr id="107" name="TextBox 106">
            <a:extLst>
              <a:ext uri="{FF2B5EF4-FFF2-40B4-BE49-F238E27FC236}">
                <a16:creationId xmlns:a16="http://schemas.microsoft.com/office/drawing/2014/main" id="{CD7CCDDC-AE5D-E544-6A9D-A91A5A853A27}"/>
              </a:ext>
            </a:extLst>
          </p:cNvPr>
          <p:cNvSpPr txBox="1"/>
          <p:nvPr/>
        </p:nvSpPr>
        <p:spPr>
          <a:xfrm>
            <a:off x="9627345" y="6514846"/>
            <a:ext cx="1669860" cy="707886"/>
          </a:xfrm>
          <a:prstGeom prst="rect">
            <a:avLst/>
          </a:prstGeom>
          <a:noFill/>
        </p:spPr>
        <p:txBody>
          <a:bodyPr wrap="square" rtlCol="0">
            <a:spAutoFit/>
          </a:bodyPr>
          <a:lstStyle/>
          <a:p>
            <a:pPr algn="ctr"/>
            <a:r>
              <a:rPr lang="en-US" sz="2000" b="1" dirty="0"/>
              <a:t>Test file</a:t>
            </a:r>
            <a:br>
              <a:rPr lang="en-US" sz="2000" b="1" dirty="0"/>
            </a:br>
            <a:r>
              <a:rPr lang="en-US" sz="2000" b="1" dirty="0"/>
              <a:t>Analysis</a:t>
            </a:r>
          </a:p>
        </p:txBody>
      </p:sp>
      <p:grpSp>
        <p:nvGrpSpPr>
          <p:cNvPr id="108" name="Group 107">
            <a:extLst>
              <a:ext uri="{FF2B5EF4-FFF2-40B4-BE49-F238E27FC236}">
                <a16:creationId xmlns:a16="http://schemas.microsoft.com/office/drawing/2014/main" id="{9724716D-0923-97B3-664A-EA200C88798C}"/>
              </a:ext>
            </a:extLst>
          </p:cNvPr>
          <p:cNvGrpSpPr/>
          <p:nvPr/>
        </p:nvGrpSpPr>
        <p:grpSpPr>
          <a:xfrm>
            <a:off x="1774804" y="4746185"/>
            <a:ext cx="723372" cy="723378"/>
            <a:chOff x="1150855" y="2953782"/>
            <a:chExt cx="500867" cy="500871"/>
          </a:xfrm>
        </p:grpSpPr>
        <p:grpSp>
          <p:nvGrpSpPr>
            <p:cNvPr id="124" name="Group 123">
              <a:extLst>
                <a:ext uri="{FF2B5EF4-FFF2-40B4-BE49-F238E27FC236}">
                  <a16:creationId xmlns:a16="http://schemas.microsoft.com/office/drawing/2014/main" id="{18233345-24EE-7448-31B4-335AF44B37E0}"/>
                </a:ext>
              </a:extLst>
            </p:cNvPr>
            <p:cNvGrpSpPr/>
            <p:nvPr/>
          </p:nvGrpSpPr>
          <p:grpSpPr>
            <a:xfrm>
              <a:off x="1150855" y="2953782"/>
              <a:ext cx="348468" cy="348468"/>
              <a:chOff x="1597635" y="3098622"/>
              <a:chExt cx="348468" cy="348468"/>
            </a:xfrm>
          </p:grpSpPr>
          <p:sp>
            <p:nvSpPr>
              <p:cNvPr id="131" name="Rectangle 130">
                <a:extLst>
                  <a:ext uri="{FF2B5EF4-FFF2-40B4-BE49-F238E27FC236}">
                    <a16:creationId xmlns:a16="http://schemas.microsoft.com/office/drawing/2014/main" id="{8E456CEE-B192-AF06-C21F-BACD799891EE}"/>
                  </a:ext>
                </a:extLst>
              </p:cNvPr>
              <p:cNvSpPr/>
              <p:nvPr/>
            </p:nvSpPr>
            <p:spPr>
              <a:xfrm>
                <a:off x="1678663" y="3153656"/>
                <a:ext cx="186227" cy="250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32" name="Graphic 131" descr="Document outline">
                <a:extLst>
                  <a:ext uri="{FF2B5EF4-FFF2-40B4-BE49-F238E27FC236}">
                    <a16:creationId xmlns:a16="http://schemas.microsoft.com/office/drawing/2014/main" id="{32CA4189-0B93-B658-40BA-7B038AF8913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597635" y="3098622"/>
                <a:ext cx="348468" cy="348468"/>
              </a:xfrm>
              <a:prstGeom prst="rect">
                <a:avLst/>
              </a:prstGeom>
            </p:spPr>
          </p:pic>
        </p:grpSp>
        <p:grpSp>
          <p:nvGrpSpPr>
            <p:cNvPr id="125" name="Group 124">
              <a:extLst>
                <a:ext uri="{FF2B5EF4-FFF2-40B4-BE49-F238E27FC236}">
                  <a16:creationId xmlns:a16="http://schemas.microsoft.com/office/drawing/2014/main" id="{8B5D2A0B-492D-AAD6-9C61-CE8DCDB9092F}"/>
                </a:ext>
              </a:extLst>
            </p:cNvPr>
            <p:cNvGrpSpPr/>
            <p:nvPr/>
          </p:nvGrpSpPr>
          <p:grpSpPr>
            <a:xfrm>
              <a:off x="1231962" y="3037449"/>
              <a:ext cx="348468" cy="348468"/>
              <a:chOff x="1597634" y="3098624"/>
              <a:chExt cx="348468" cy="348468"/>
            </a:xfrm>
          </p:grpSpPr>
          <p:sp>
            <p:nvSpPr>
              <p:cNvPr id="129" name="Rectangle 128">
                <a:extLst>
                  <a:ext uri="{FF2B5EF4-FFF2-40B4-BE49-F238E27FC236}">
                    <a16:creationId xmlns:a16="http://schemas.microsoft.com/office/drawing/2014/main" id="{D65571EF-2346-15D7-C555-B1127D57DE43}"/>
                  </a:ext>
                </a:extLst>
              </p:cNvPr>
              <p:cNvSpPr/>
              <p:nvPr/>
            </p:nvSpPr>
            <p:spPr>
              <a:xfrm>
                <a:off x="1678663" y="3153656"/>
                <a:ext cx="186227" cy="250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30" name="Graphic 129" descr="Document outline">
                <a:extLst>
                  <a:ext uri="{FF2B5EF4-FFF2-40B4-BE49-F238E27FC236}">
                    <a16:creationId xmlns:a16="http://schemas.microsoft.com/office/drawing/2014/main" id="{5C8A7F65-F68E-856B-72FB-68633105D1E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597634" y="3098624"/>
                <a:ext cx="348468" cy="348468"/>
              </a:xfrm>
              <a:prstGeom prst="rect">
                <a:avLst/>
              </a:prstGeom>
            </p:spPr>
          </p:pic>
        </p:grpSp>
        <p:grpSp>
          <p:nvGrpSpPr>
            <p:cNvPr id="126" name="Group 125">
              <a:extLst>
                <a:ext uri="{FF2B5EF4-FFF2-40B4-BE49-F238E27FC236}">
                  <a16:creationId xmlns:a16="http://schemas.microsoft.com/office/drawing/2014/main" id="{33E8B164-FEC2-AF8D-BFFF-A943D9E05C21}"/>
                </a:ext>
              </a:extLst>
            </p:cNvPr>
            <p:cNvGrpSpPr/>
            <p:nvPr/>
          </p:nvGrpSpPr>
          <p:grpSpPr>
            <a:xfrm>
              <a:off x="1303254" y="3106185"/>
              <a:ext cx="348468" cy="348468"/>
              <a:chOff x="1597634" y="3098625"/>
              <a:chExt cx="348468" cy="348468"/>
            </a:xfrm>
          </p:grpSpPr>
          <p:sp>
            <p:nvSpPr>
              <p:cNvPr id="127" name="Rectangle 126">
                <a:extLst>
                  <a:ext uri="{FF2B5EF4-FFF2-40B4-BE49-F238E27FC236}">
                    <a16:creationId xmlns:a16="http://schemas.microsoft.com/office/drawing/2014/main" id="{4E7FFA02-DDAA-A9A9-0EBE-0D15770EC79C}"/>
                  </a:ext>
                </a:extLst>
              </p:cNvPr>
              <p:cNvSpPr/>
              <p:nvPr/>
            </p:nvSpPr>
            <p:spPr>
              <a:xfrm>
                <a:off x="1678663" y="3153656"/>
                <a:ext cx="186227" cy="250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28" name="Graphic 127" descr="Document outline">
                <a:extLst>
                  <a:ext uri="{FF2B5EF4-FFF2-40B4-BE49-F238E27FC236}">
                    <a16:creationId xmlns:a16="http://schemas.microsoft.com/office/drawing/2014/main" id="{4C4C73B2-2162-5694-6C59-F49EB1FFB87D}"/>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597634" y="3098625"/>
                <a:ext cx="348468" cy="348468"/>
              </a:xfrm>
              <a:prstGeom prst="rect">
                <a:avLst/>
              </a:prstGeom>
            </p:spPr>
          </p:pic>
        </p:grpSp>
      </p:grpSp>
      <p:sp>
        <p:nvSpPr>
          <p:cNvPr id="109" name="Arrow: Bent-Up 108">
            <a:extLst>
              <a:ext uri="{FF2B5EF4-FFF2-40B4-BE49-F238E27FC236}">
                <a16:creationId xmlns:a16="http://schemas.microsoft.com/office/drawing/2014/main" id="{55ACF3F1-CA0D-0A39-162D-E3A275DD5CE5}"/>
              </a:ext>
            </a:extLst>
          </p:cNvPr>
          <p:cNvSpPr/>
          <p:nvPr/>
        </p:nvSpPr>
        <p:spPr>
          <a:xfrm>
            <a:off x="11079400" y="2831080"/>
            <a:ext cx="1610688" cy="1555262"/>
          </a:xfrm>
          <a:prstGeom prst="bentUpArrow">
            <a:avLst>
              <a:gd name="adj1" fmla="val 2669"/>
              <a:gd name="adj2" fmla="val 4807"/>
              <a:gd name="adj3"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10" name="Arrow: Bent-Up 109">
            <a:extLst>
              <a:ext uri="{FF2B5EF4-FFF2-40B4-BE49-F238E27FC236}">
                <a16:creationId xmlns:a16="http://schemas.microsoft.com/office/drawing/2014/main" id="{95A94D56-B856-CCD4-EEB8-B27520CD2C25}"/>
              </a:ext>
            </a:extLst>
          </p:cNvPr>
          <p:cNvSpPr/>
          <p:nvPr/>
        </p:nvSpPr>
        <p:spPr>
          <a:xfrm>
            <a:off x="11140377" y="2814062"/>
            <a:ext cx="1549710" cy="3481214"/>
          </a:xfrm>
          <a:prstGeom prst="bentUpArrow">
            <a:avLst>
              <a:gd name="adj1" fmla="val 2669"/>
              <a:gd name="adj2" fmla="val 4807"/>
              <a:gd name="adj3"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11" name="Arrow: Bent 110">
            <a:extLst>
              <a:ext uri="{FF2B5EF4-FFF2-40B4-BE49-F238E27FC236}">
                <a16:creationId xmlns:a16="http://schemas.microsoft.com/office/drawing/2014/main" id="{3A3CB918-8D1F-2BC0-9C8B-6B7E964D1A08}"/>
              </a:ext>
            </a:extLst>
          </p:cNvPr>
          <p:cNvSpPr/>
          <p:nvPr/>
        </p:nvSpPr>
        <p:spPr>
          <a:xfrm rot="10800000" flipH="1">
            <a:off x="13234283" y="2824164"/>
            <a:ext cx="896794" cy="570132"/>
          </a:xfrm>
          <a:prstGeom prst="bentArrow">
            <a:avLst>
              <a:gd name="adj1" fmla="val 7056"/>
              <a:gd name="adj2" fmla="val 6522"/>
              <a:gd name="adj3" fmla="val 8297"/>
              <a:gd name="adj4" fmla="val 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dirty="0">
              <a:solidFill>
                <a:schemeClr val="tx1"/>
              </a:solidFill>
            </a:endParaRPr>
          </a:p>
        </p:txBody>
      </p:sp>
      <p:sp>
        <p:nvSpPr>
          <p:cNvPr id="112" name="Arrow: Right 111">
            <a:extLst>
              <a:ext uri="{FF2B5EF4-FFF2-40B4-BE49-F238E27FC236}">
                <a16:creationId xmlns:a16="http://schemas.microsoft.com/office/drawing/2014/main" id="{21452C30-33D2-0391-CE43-0E28DD9278BC}"/>
              </a:ext>
            </a:extLst>
          </p:cNvPr>
          <p:cNvSpPr/>
          <p:nvPr/>
        </p:nvSpPr>
        <p:spPr>
          <a:xfrm>
            <a:off x="2816510" y="3155587"/>
            <a:ext cx="640877" cy="6807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p>
        </p:txBody>
      </p:sp>
      <p:grpSp>
        <p:nvGrpSpPr>
          <p:cNvPr id="113" name="Group 112">
            <a:extLst>
              <a:ext uri="{FF2B5EF4-FFF2-40B4-BE49-F238E27FC236}">
                <a16:creationId xmlns:a16="http://schemas.microsoft.com/office/drawing/2014/main" id="{DE4A9E5A-0D70-689B-37A2-7D2E008A6773}"/>
              </a:ext>
            </a:extLst>
          </p:cNvPr>
          <p:cNvGrpSpPr/>
          <p:nvPr/>
        </p:nvGrpSpPr>
        <p:grpSpPr>
          <a:xfrm>
            <a:off x="13980826" y="2888225"/>
            <a:ext cx="973889" cy="973889"/>
            <a:chOff x="9370378" y="1730560"/>
            <a:chExt cx="654091" cy="654091"/>
          </a:xfrm>
        </p:grpSpPr>
        <p:pic>
          <p:nvPicPr>
            <p:cNvPr id="122" name="Graphic 121" descr="Paper outline">
              <a:extLst>
                <a:ext uri="{FF2B5EF4-FFF2-40B4-BE49-F238E27FC236}">
                  <a16:creationId xmlns:a16="http://schemas.microsoft.com/office/drawing/2014/main" id="{C8222F3B-A5F1-3EF5-5911-5E51191DE47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370378" y="1730560"/>
              <a:ext cx="654091" cy="654091"/>
            </a:xfrm>
            <a:prstGeom prst="rect">
              <a:avLst/>
            </a:prstGeom>
          </p:spPr>
        </p:pic>
        <p:pic>
          <p:nvPicPr>
            <p:cNvPr id="123" name="Picture 122" descr="Shape&#10;&#10;Description automatically generated with low confidence">
              <a:extLst>
                <a:ext uri="{FF2B5EF4-FFF2-40B4-BE49-F238E27FC236}">
                  <a16:creationId xmlns:a16="http://schemas.microsoft.com/office/drawing/2014/main" id="{FF09742C-3536-115A-37CD-7C5036A08247}"/>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536973" y="1906990"/>
              <a:ext cx="312055" cy="312055"/>
            </a:xfrm>
            <a:prstGeom prst="rect">
              <a:avLst/>
            </a:prstGeom>
          </p:spPr>
        </p:pic>
      </p:grpSp>
      <p:sp>
        <p:nvSpPr>
          <p:cNvPr id="114" name="TextBox 113">
            <a:extLst>
              <a:ext uri="{FF2B5EF4-FFF2-40B4-BE49-F238E27FC236}">
                <a16:creationId xmlns:a16="http://schemas.microsoft.com/office/drawing/2014/main" id="{33678AD8-A9D1-6C30-18CF-2F5B38D0266D}"/>
              </a:ext>
            </a:extLst>
          </p:cNvPr>
          <p:cNvSpPr txBox="1"/>
          <p:nvPr/>
        </p:nvSpPr>
        <p:spPr>
          <a:xfrm>
            <a:off x="13669349" y="3687405"/>
            <a:ext cx="1690236" cy="707886"/>
          </a:xfrm>
          <a:prstGeom prst="rect">
            <a:avLst/>
          </a:prstGeom>
          <a:noFill/>
        </p:spPr>
        <p:txBody>
          <a:bodyPr wrap="square" rtlCol="0">
            <a:spAutoFit/>
          </a:bodyPr>
          <a:lstStyle/>
          <a:p>
            <a:pPr algn="ctr"/>
            <a:r>
              <a:rPr lang="fr-FR" sz="2000" dirty="0"/>
              <a:t>DevOps config. files</a:t>
            </a:r>
            <a:endParaRPr lang="en-US" sz="2000" dirty="0"/>
          </a:p>
        </p:txBody>
      </p:sp>
      <p:sp>
        <p:nvSpPr>
          <p:cNvPr id="115" name="Arrow: Right 114">
            <a:extLst>
              <a:ext uri="{FF2B5EF4-FFF2-40B4-BE49-F238E27FC236}">
                <a16:creationId xmlns:a16="http://schemas.microsoft.com/office/drawing/2014/main" id="{6D00BACC-C558-4D76-C3C5-4C0294BCA940}"/>
              </a:ext>
            </a:extLst>
          </p:cNvPr>
          <p:cNvSpPr/>
          <p:nvPr/>
        </p:nvSpPr>
        <p:spPr>
          <a:xfrm rot="5400000">
            <a:off x="14272587" y="4674507"/>
            <a:ext cx="575554" cy="9035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116" name="Rectangle 115">
            <a:extLst>
              <a:ext uri="{FF2B5EF4-FFF2-40B4-BE49-F238E27FC236}">
                <a16:creationId xmlns:a16="http://schemas.microsoft.com/office/drawing/2014/main" id="{2F01600B-DF20-9CFA-F66A-1D168C0DEA1C}"/>
              </a:ext>
            </a:extLst>
          </p:cNvPr>
          <p:cNvSpPr/>
          <p:nvPr/>
        </p:nvSpPr>
        <p:spPr>
          <a:xfrm>
            <a:off x="9768992" y="2318718"/>
            <a:ext cx="1290245" cy="5127419"/>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7" name="TextBox 116">
            <a:extLst>
              <a:ext uri="{FF2B5EF4-FFF2-40B4-BE49-F238E27FC236}">
                <a16:creationId xmlns:a16="http://schemas.microsoft.com/office/drawing/2014/main" id="{A6822957-AA37-E959-9426-95E2D503B9DE}"/>
              </a:ext>
            </a:extLst>
          </p:cNvPr>
          <p:cNvSpPr txBox="1"/>
          <p:nvPr/>
        </p:nvSpPr>
        <p:spPr>
          <a:xfrm>
            <a:off x="863001" y="6828398"/>
            <a:ext cx="6370334" cy="461665"/>
          </a:xfrm>
          <a:prstGeom prst="rect">
            <a:avLst/>
          </a:prstGeom>
          <a:noFill/>
        </p:spPr>
        <p:txBody>
          <a:bodyPr wrap="none" rtlCol="0">
            <a:spAutoFit/>
          </a:bodyPr>
          <a:lstStyle/>
          <a:p>
            <a:r>
              <a:rPr lang="fr-FR" sz="2400" dirty="0">
                <a:highlight>
                  <a:srgbClr val="FFFF00"/>
                </a:highlight>
              </a:rPr>
              <a:t>Phase 1: File, Name and Import pattern collection</a:t>
            </a:r>
            <a:endParaRPr lang="en-US" sz="2400" dirty="0">
              <a:highlight>
                <a:srgbClr val="FFFF00"/>
              </a:highlight>
            </a:endParaRPr>
          </a:p>
        </p:txBody>
      </p:sp>
      <p:sp>
        <p:nvSpPr>
          <p:cNvPr id="118" name="Rectangle 117">
            <a:extLst>
              <a:ext uri="{FF2B5EF4-FFF2-40B4-BE49-F238E27FC236}">
                <a16:creationId xmlns:a16="http://schemas.microsoft.com/office/drawing/2014/main" id="{8F494932-7F71-5E21-450B-BF67B4D66B78}"/>
              </a:ext>
            </a:extLst>
          </p:cNvPr>
          <p:cNvSpPr/>
          <p:nvPr/>
        </p:nvSpPr>
        <p:spPr>
          <a:xfrm>
            <a:off x="158534" y="2660245"/>
            <a:ext cx="7308137" cy="4080798"/>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9" name="TextBox 118">
            <a:extLst>
              <a:ext uri="{FF2B5EF4-FFF2-40B4-BE49-F238E27FC236}">
                <a16:creationId xmlns:a16="http://schemas.microsoft.com/office/drawing/2014/main" id="{AF5D5078-DB89-490B-D43C-400BB9B4286E}"/>
              </a:ext>
            </a:extLst>
          </p:cNvPr>
          <p:cNvSpPr txBox="1"/>
          <p:nvPr/>
        </p:nvSpPr>
        <p:spPr>
          <a:xfrm>
            <a:off x="8635043" y="7414177"/>
            <a:ext cx="4674357" cy="461665"/>
          </a:xfrm>
          <a:prstGeom prst="rect">
            <a:avLst/>
          </a:prstGeom>
          <a:noFill/>
        </p:spPr>
        <p:txBody>
          <a:bodyPr wrap="none" rtlCol="0">
            <a:spAutoFit/>
          </a:bodyPr>
          <a:lstStyle/>
          <a:p>
            <a:r>
              <a:rPr lang="en-US" sz="2400" dirty="0">
                <a:highlight>
                  <a:srgbClr val="FFFF00"/>
                </a:highlight>
              </a:rPr>
              <a:t>Phase 2:  File-System-based analysis</a:t>
            </a:r>
          </a:p>
        </p:txBody>
      </p:sp>
      <p:sp>
        <p:nvSpPr>
          <p:cNvPr id="120" name="Rectangle 119">
            <a:extLst>
              <a:ext uri="{FF2B5EF4-FFF2-40B4-BE49-F238E27FC236}">
                <a16:creationId xmlns:a16="http://schemas.microsoft.com/office/drawing/2014/main" id="{0DDD5EE6-C5E7-3EFD-5AD9-7E547265F379}"/>
              </a:ext>
            </a:extLst>
          </p:cNvPr>
          <p:cNvSpPr/>
          <p:nvPr/>
        </p:nvSpPr>
        <p:spPr>
          <a:xfrm>
            <a:off x="13591858" y="5027285"/>
            <a:ext cx="1965971" cy="294508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21" name="TextBox 120">
            <a:extLst>
              <a:ext uri="{FF2B5EF4-FFF2-40B4-BE49-F238E27FC236}">
                <a16:creationId xmlns:a16="http://schemas.microsoft.com/office/drawing/2014/main" id="{40B1E3EB-71D4-B92D-6142-45C416538677}"/>
              </a:ext>
            </a:extLst>
          </p:cNvPr>
          <p:cNvSpPr txBox="1"/>
          <p:nvPr/>
        </p:nvSpPr>
        <p:spPr>
          <a:xfrm>
            <a:off x="12063284" y="7988620"/>
            <a:ext cx="6222986" cy="461665"/>
          </a:xfrm>
          <a:prstGeom prst="rect">
            <a:avLst/>
          </a:prstGeom>
          <a:noFill/>
        </p:spPr>
        <p:txBody>
          <a:bodyPr wrap="none" rtlCol="0">
            <a:spAutoFit/>
          </a:bodyPr>
          <a:lstStyle/>
          <a:p>
            <a:r>
              <a:rPr lang="en-US" sz="2400" dirty="0">
                <a:highlight>
                  <a:srgbClr val="FFFF00"/>
                </a:highlight>
              </a:rPr>
              <a:t>Phase 3:  Repository and Commit-based Analysis</a:t>
            </a:r>
          </a:p>
        </p:txBody>
      </p:sp>
      <p:pic>
        <p:nvPicPr>
          <p:cNvPr id="17" name="Graphic 16">
            <a:extLst>
              <a:ext uri="{FF2B5EF4-FFF2-40B4-BE49-F238E27FC236}">
                <a16:creationId xmlns:a16="http://schemas.microsoft.com/office/drawing/2014/main" id="{FEB53169-8538-3C61-4236-F9FC2EF5079F}"/>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3673177" y="6692831"/>
            <a:ext cx="1877694" cy="617879"/>
          </a:xfrm>
          <a:prstGeom prst="rect">
            <a:avLst/>
          </a:prstGeom>
        </p:spPr>
      </p:pic>
      <p:sp>
        <p:nvSpPr>
          <p:cNvPr id="18" name="TextBox 17">
            <a:extLst>
              <a:ext uri="{FF2B5EF4-FFF2-40B4-BE49-F238E27FC236}">
                <a16:creationId xmlns:a16="http://schemas.microsoft.com/office/drawing/2014/main" id="{FAECB4D5-FA28-CBB6-A50E-F2DA7D87A44C}"/>
              </a:ext>
            </a:extLst>
          </p:cNvPr>
          <p:cNvSpPr txBox="1"/>
          <p:nvPr/>
        </p:nvSpPr>
        <p:spPr>
          <a:xfrm>
            <a:off x="13419585" y="7119442"/>
            <a:ext cx="2215108" cy="707886"/>
          </a:xfrm>
          <a:prstGeom prst="rect">
            <a:avLst/>
          </a:prstGeom>
          <a:noFill/>
        </p:spPr>
        <p:txBody>
          <a:bodyPr wrap="square" rtlCol="0">
            <a:spAutoFit/>
          </a:bodyPr>
          <a:lstStyle/>
          <a:p>
            <a:pPr algn="ctr"/>
            <a:r>
              <a:rPr lang="fr-FR" sz="2000" b="1" dirty="0"/>
              <a:t>C</a:t>
            </a:r>
            <a:r>
              <a:rPr lang="en-US" sz="2000" b="1" dirty="0"/>
              <a:t>ode Quality  Analysis</a:t>
            </a:r>
          </a:p>
        </p:txBody>
      </p:sp>
      <p:sp>
        <p:nvSpPr>
          <p:cNvPr id="19" name="L-Shape 18">
            <a:extLst>
              <a:ext uri="{FF2B5EF4-FFF2-40B4-BE49-F238E27FC236}">
                <a16:creationId xmlns:a16="http://schemas.microsoft.com/office/drawing/2014/main" id="{A2F3D26A-C7EE-656D-82E7-F628EFE1AF1B}"/>
              </a:ext>
            </a:extLst>
          </p:cNvPr>
          <p:cNvSpPr/>
          <p:nvPr/>
        </p:nvSpPr>
        <p:spPr>
          <a:xfrm>
            <a:off x="757314" y="5934801"/>
            <a:ext cx="12604683" cy="2064733"/>
          </a:xfrm>
          <a:prstGeom prst="corner">
            <a:avLst>
              <a:gd name="adj1" fmla="val 2076"/>
              <a:gd name="adj2" fmla="val 219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dirty="0">
              <a:solidFill>
                <a:schemeClr val="tx1"/>
              </a:solidFill>
            </a:endParaRPr>
          </a:p>
        </p:txBody>
      </p:sp>
      <p:sp>
        <p:nvSpPr>
          <p:cNvPr id="20" name="Arrow: Right 19">
            <a:extLst>
              <a:ext uri="{FF2B5EF4-FFF2-40B4-BE49-F238E27FC236}">
                <a16:creationId xmlns:a16="http://schemas.microsoft.com/office/drawing/2014/main" id="{D3BC0B58-5695-46F5-9836-7CAC0A1B84D0}"/>
              </a:ext>
            </a:extLst>
          </p:cNvPr>
          <p:cNvSpPr/>
          <p:nvPr/>
        </p:nvSpPr>
        <p:spPr>
          <a:xfrm flipV="1">
            <a:off x="13384594" y="7100793"/>
            <a:ext cx="347619" cy="12377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p>
        </p:txBody>
      </p:sp>
      <p:sp>
        <p:nvSpPr>
          <p:cNvPr id="21" name="Arrow: Bent 20">
            <a:extLst>
              <a:ext uri="{FF2B5EF4-FFF2-40B4-BE49-F238E27FC236}">
                <a16:creationId xmlns:a16="http://schemas.microsoft.com/office/drawing/2014/main" id="{00F0E80C-A075-1516-F736-8EB3278BEBF7}"/>
              </a:ext>
            </a:extLst>
          </p:cNvPr>
          <p:cNvSpPr/>
          <p:nvPr/>
        </p:nvSpPr>
        <p:spPr>
          <a:xfrm>
            <a:off x="13316525" y="5555907"/>
            <a:ext cx="679418" cy="2412375"/>
          </a:xfrm>
          <a:prstGeom prst="bentArrow">
            <a:avLst>
              <a:gd name="adj1" fmla="val 7259"/>
              <a:gd name="adj2" fmla="val 7749"/>
              <a:gd name="adj3" fmla="val 10742"/>
              <a:gd name="adj4" fmla="val 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dirty="0">
              <a:solidFill>
                <a:schemeClr val="tx1"/>
              </a:solidFill>
            </a:endParaRPr>
          </a:p>
        </p:txBody>
      </p:sp>
      <p:sp>
        <p:nvSpPr>
          <p:cNvPr id="22" name="Rectangle 21">
            <a:extLst>
              <a:ext uri="{FF2B5EF4-FFF2-40B4-BE49-F238E27FC236}">
                <a16:creationId xmlns:a16="http://schemas.microsoft.com/office/drawing/2014/main" id="{7618FCA5-8A11-C558-85C3-158BA0236550}"/>
              </a:ext>
            </a:extLst>
          </p:cNvPr>
          <p:cNvSpPr/>
          <p:nvPr/>
        </p:nvSpPr>
        <p:spPr>
          <a:xfrm>
            <a:off x="15778351" y="6985911"/>
            <a:ext cx="2273304" cy="102994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2000" dirty="0"/>
              <a:t>RQ3: DevOps Adoption Advantages</a:t>
            </a:r>
          </a:p>
        </p:txBody>
      </p:sp>
      <p:sp>
        <p:nvSpPr>
          <p:cNvPr id="4" name="Rectangle: Rounded Corners 3">
            <a:extLst>
              <a:ext uri="{FF2B5EF4-FFF2-40B4-BE49-F238E27FC236}">
                <a16:creationId xmlns:a16="http://schemas.microsoft.com/office/drawing/2014/main" id="{28FF4743-9F1C-B9D8-11EA-0FEE7C30F4BF}"/>
              </a:ext>
            </a:extLst>
          </p:cNvPr>
          <p:cNvSpPr/>
          <p:nvPr/>
        </p:nvSpPr>
        <p:spPr>
          <a:xfrm>
            <a:off x="3697972" y="3952608"/>
            <a:ext cx="1927933" cy="1173961"/>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Performed on Top 1000 ML and Top 1000 Non-ML projects</a:t>
            </a:r>
          </a:p>
        </p:txBody>
      </p:sp>
      <p:cxnSp>
        <p:nvCxnSpPr>
          <p:cNvPr id="6" name="Straight Connector 5">
            <a:extLst>
              <a:ext uri="{FF2B5EF4-FFF2-40B4-BE49-F238E27FC236}">
                <a16:creationId xmlns:a16="http://schemas.microsoft.com/office/drawing/2014/main" id="{25E3125A-DFDA-6630-B9CA-471CF2C410AD}"/>
              </a:ext>
            </a:extLst>
          </p:cNvPr>
          <p:cNvCxnSpPr>
            <a:cxnSpLocks/>
          </p:cNvCxnSpPr>
          <p:nvPr/>
        </p:nvCxnSpPr>
        <p:spPr>
          <a:xfrm>
            <a:off x="2768443" y="3505847"/>
            <a:ext cx="983591" cy="48363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AD90A87-5C47-7B19-C73D-955CA188B0D8}"/>
              </a:ext>
            </a:extLst>
          </p:cNvPr>
          <p:cNvCxnSpPr>
            <a:cxnSpLocks/>
          </p:cNvCxnSpPr>
          <p:nvPr/>
        </p:nvCxnSpPr>
        <p:spPr>
          <a:xfrm flipV="1">
            <a:off x="2681810" y="5095201"/>
            <a:ext cx="1094920" cy="44455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032D0C5-15C3-BBD0-C850-CBF384150BAF}"/>
              </a:ext>
            </a:extLst>
          </p:cNvPr>
          <p:cNvSpPr/>
          <p:nvPr/>
        </p:nvSpPr>
        <p:spPr>
          <a:xfrm>
            <a:off x="11254385" y="3199070"/>
            <a:ext cx="1287412" cy="846990"/>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Performed on 8107</a:t>
            </a:r>
          </a:p>
          <a:p>
            <a:pPr algn="ctr"/>
            <a:r>
              <a:rPr lang="en-US" sz="1600" dirty="0">
                <a:solidFill>
                  <a:schemeClr val="tx1"/>
                </a:solidFill>
              </a:rPr>
              <a:t>projects</a:t>
            </a:r>
          </a:p>
        </p:txBody>
      </p:sp>
      <p:cxnSp>
        <p:nvCxnSpPr>
          <p:cNvPr id="10" name="Straight Connector 9">
            <a:extLst>
              <a:ext uri="{FF2B5EF4-FFF2-40B4-BE49-F238E27FC236}">
                <a16:creationId xmlns:a16="http://schemas.microsoft.com/office/drawing/2014/main" id="{F07C89C2-19AC-97D1-5CE0-6469B852325C}"/>
              </a:ext>
            </a:extLst>
          </p:cNvPr>
          <p:cNvCxnSpPr>
            <a:cxnSpLocks/>
            <a:endCxn id="9" idx="1"/>
          </p:cNvCxnSpPr>
          <p:nvPr/>
        </p:nvCxnSpPr>
        <p:spPr>
          <a:xfrm>
            <a:off x="11096064" y="3622565"/>
            <a:ext cx="15832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BAC9C557-F98C-322C-26CA-484B77BB68E9}"/>
              </a:ext>
            </a:extLst>
          </p:cNvPr>
          <p:cNvSpPr/>
          <p:nvPr/>
        </p:nvSpPr>
        <p:spPr>
          <a:xfrm>
            <a:off x="12782489" y="4508691"/>
            <a:ext cx="1490626" cy="453751"/>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Performed on 8107 projects</a:t>
            </a:r>
          </a:p>
        </p:txBody>
      </p:sp>
      <p:sp>
        <p:nvSpPr>
          <p:cNvPr id="12" name="Rectangle: Rounded Corners 11">
            <a:extLst>
              <a:ext uri="{FF2B5EF4-FFF2-40B4-BE49-F238E27FC236}">
                <a16:creationId xmlns:a16="http://schemas.microsoft.com/office/drawing/2014/main" id="{803A24EB-A1F8-E1D8-4CCD-1F887BA12032}"/>
              </a:ext>
            </a:extLst>
          </p:cNvPr>
          <p:cNvSpPr/>
          <p:nvPr/>
        </p:nvSpPr>
        <p:spPr>
          <a:xfrm>
            <a:off x="11715974" y="6478297"/>
            <a:ext cx="1507028" cy="453751"/>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Performed on 6855 projects</a:t>
            </a:r>
          </a:p>
        </p:txBody>
      </p:sp>
      <p:sp>
        <p:nvSpPr>
          <p:cNvPr id="13" name="Arrow: Right 12">
            <a:extLst>
              <a:ext uri="{FF2B5EF4-FFF2-40B4-BE49-F238E27FC236}">
                <a16:creationId xmlns:a16="http://schemas.microsoft.com/office/drawing/2014/main" id="{EDC856BA-04ED-641A-EF62-1318B8BC7896}"/>
              </a:ext>
            </a:extLst>
          </p:cNvPr>
          <p:cNvSpPr/>
          <p:nvPr/>
        </p:nvSpPr>
        <p:spPr>
          <a:xfrm>
            <a:off x="15380706" y="7280495"/>
            <a:ext cx="375047" cy="10638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p>
        </p:txBody>
      </p:sp>
      <p:cxnSp>
        <p:nvCxnSpPr>
          <p:cNvPr id="14" name="Straight Connector 13">
            <a:extLst>
              <a:ext uri="{FF2B5EF4-FFF2-40B4-BE49-F238E27FC236}">
                <a16:creationId xmlns:a16="http://schemas.microsoft.com/office/drawing/2014/main" id="{9EB0039D-B8A4-C95B-7455-9672A1AF1837}"/>
              </a:ext>
            </a:extLst>
          </p:cNvPr>
          <p:cNvCxnSpPr>
            <a:cxnSpLocks/>
          </p:cNvCxnSpPr>
          <p:nvPr/>
        </p:nvCxnSpPr>
        <p:spPr>
          <a:xfrm flipH="1" flipV="1">
            <a:off x="14257501" y="4976064"/>
            <a:ext cx="129591" cy="36504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68DEF1F-69CF-5C13-3C02-EA3FB1FB72CF}"/>
              </a:ext>
            </a:extLst>
          </p:cNvPr>
          <p:cNvCxnSpPr>
            <a:cxnSpLocks/>
            <a:stCxn id="17" idx="1"/>
          </p:cNvCxnSpPr>
          <p:nvPr/>
        </p:nvCxnSpPr>
        <p:spPr>
          <a:xfrm flipH="1" flipV="1">
            <a:off x="13223005" y="6927123"/>
            <a:ext cx="450172" cy="7464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776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0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1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1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2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1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1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1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1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20"/>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7"/>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20"/>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21"/>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22"/>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1"/>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3"/>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4"/>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5"/>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21"/>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9"/>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7" grpId="0"/>
      <p:bldP spid="32" grpId="0"/>
      <p:bldP spid="33" grpId="0"/>
      <p:bldP spid="35" grpId="0" animBg="1"/>
      <p:bldP spid="36" grpId="0" animBg="1"/>
      <p:bldP spid="37" grpId="0" animBg="1"/>
      <p:bldP spid="38" grpId="0"/>
      <p:bldP spid="39" grpId="0" animBg="1"/>
      <p:bldP spid="40" grpId="0"/>
      <p:bldP spid="42" grpId="0"/>
      <p:bldP spid="43" grpId="0" animBg="1"/>
      <p:bldP spid="44" grpId="0" animBg="1"/>
      <p:bldP spid="45" grpId="0" animBg="1"/>
      <p:bldP spid="46" grpId="0" animBg="1"/>
      <p:bldP spid="47" grpId="0" animBg="1"/>
      <p:bldP spid="48" grpId="0" animBg="1"/>
      <p:bldP spid="50" grpId="0" animBg="1"/>
      <p:bldP spid="52" grpId="0" animBg="1"/>
      <p:bldP spid="80" grpId="0"/>
      <p:bldP spid="102" grpId="0"/>
      <p:bldP spid="107" grpId="0"/>
      <p:bldP spid="109" grpId="0" animBg="1"/>
      <p:bldP spid="110" grpId="0" animBg="1"/>
      <p:bldP spid="111" grpId="0" animBg="1"/>
      <p:bldP spid="112" grpId="0" animBg="1"/>
      <p:bldP spid="114" grpId="0"/>
      <p:bldP spid="115" grpId="0" animBg="1"/>
      <p:bldP spid="116" grpId="0" animBg="1"/>
      <p:bldP spid="117" grpId="0"/>
      <p:bldP spid="118" grpId="0" animBg="1"/>
      <p:bldP spid="119" grpId="0"/>
      <p:bldP spid="120" grpId="0" animBg="1"/>
      <p:bldP spid="121" grpId="0"/>
      <p:bldP spid="18" grpId="0"/>
      <p:bldP spid="19" grpId="0" animBg="1"/>
      <p:bldP spid="20" grpId="0" animBg="1"/>
      <p:bldP spid="21" grpId="0" animBg="1"/>
      <p:bldP spid="22" grpId="0" animBg="1"/>
      <p:bldP spid="4" grpId="0" animBg="1"/>
      <p:bldP spid="9"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mputer parts">
            <a:extLst>
              <a:ext uri="{FF2B5EF4-FFF2-40B4-BE49-F238E27FC236}">
                <a16:creationId xmlns:a16="http://schemas.microsoft.com/office/drawing/2014/main" id="{AD27DADC-3778-4866-B6D8-61C9DC0A8FFA}"/>
              </a:ext>
            </a:extLst>
          </p:cNvPr>
          <p:cNvPicPr>
            <a:picLocks noChangeAspect="1"/>
          </p:cNvPicPr>
          <p:nvPr/>
        </p:nvPicPr>
        <p:blipFill>
          <a:blip r:embed="rId2">
            <a:alphaModFix amt="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52400" y="-1308100"/>
            <a:ext cx="19050000" cy="12700000"/>
          </a:xfrm>
          <a:prstGeom prst="rect">
            <a:avLst/>
          </a:prstGeom>
        </p:spPr>
      </p:pic>
      <p:sp>
        <p:nvSpPr>
          <p:cNvPr id="9" name="Rectangle 8">
            <a:extLst>
              <a:ext uri="{FF2B5EF4-FFF2-40B4-BE49-F238E27FC236}">
                <a16:creationId xmlns:a16="http://schemas.microsoft.com/office/drawing/2014/main" id="{980AB1F3-1D8B-45A5-9F73-DDEF90FD511B}"/>
              </a:ext>
            </a:extLst>
          </p:cNvPr>
          <p:cNvSpPr/>
          <p:nvPr/>
        </p:nvSpPr>
        <p:spPr>
          <a:xfrm>
            <a:off x="7374" y="-1975737"/>
            <a:ext cx="18307050" cy="12262737"/>
          </a:xfrm>
          <a:prstGeom prst="rect">
            <a:avLst/>
          </a:prstGeom>
          <a:gradFill>
            <a:gsLst>
              <a:gs pos="38000">
                <a:srgbClr val="B0C6E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 Freeform: Shape 31">
            <a:extLst>
              <a:ext uri="{FF2B5EF4-FFF2-40B4-BE49-F238E27FC236}">
                <a16:creationId xmlns:a16="http://schemas.microsoft.com/office/drawing/2014/main" id="{BE1AFD50-D746-4125-8F46-BC27DDC3EDF6}"/>
              </a:ext>
            </a:extLst>
          </p:cNvPr>
          <p:cNvSpPr/>
          <p:nvPr/>
        </p:nvSpPr>
        <p:spPr>
          <a:xfrm>
            <a:off x="3832636" y="1956682"/>
            <a:ext cx="10622727"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9600" kern="1200">
                <a:solidFill>
                  <a:schemeClr val="tx1"/>
                </a:solidFill>
                <a:latin typeface="HK Grotesk Light" panose="020B0604020202020204" charset="0"/>
              </a:rPr>
              <a:t>Research Methodology </a:t>
            </a:r>
          </a:p>
        </p:txBody>
      </p:sp>
    </p:spTree>
    <p:extLst>
      <p:ext uri="{BB962C8B-B14F-4D97-AF65-F5344CB8AC3E}">
        <p14:creationId xmlns:p14="http://schemas.microsoft.com/office/powerpoint/2010/main" val="2139888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ree arrows on bullseye">
            <a:extLst>
              <a:ext uri="{FF2B5EF4-FFF2-40B4-BE49-F238E27FC236}">
                <a16:creationId xmlns:a16="http://schemas.microsoft.com/office/drawing/2014/main" id="{42B33684-13DD-42E5-9087-5FC33F8AD65E}"/>
              </a:ext>
            </a:extLst>
          </p:cNvPr>
          <p:cNvPicPr>
            <a:picLocks noChangeAspect="1"/>
          </p:cNvPicPr>
          <p:nvPr/>
        </p:nvPicPr>
        <p:blipFill>
          <a:blip r:embed="rId2">
            <a:alphaModFix amt="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38104" y="-1132315"/>
            <a:ext cx="18764208" cy="12268200"/>
          </a:xfrm>
          <a:prstGeom prst="rect">
            <a:avLst/>
          </a:prstGeom>
        </p:spPr>
      </p:pic>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a:extLst>
              <a:ext uri="{FF2B5EF4-FFF2-40B4-BE49-F238E27FC236}">
                <a16:creationId xmlns:a16="http://schemas.microsoft.com/office/drawing/2014/main" id="{31BA83A6-DAFF-40B2-AEB8-9FE035154476}"/>
              </a:ext>
            </a:extLst>
          </p:cNvPr>
          <p:cNvSpPr/>
          <p:nvPr/>
        </p:nvSpPr>
        <p:spPr>
          <a:xfrm>
            <a:off x="-238104" y="-1091194"/>
            <a:ext cx="18764208" cy="12469385"/>
          </a:xfrm>
          <a:prstGeom prst="rect">
            <a:avLst/>
          </a:prstGeom>
          <a:gradFill>
            <a:gsLst>
              <a:gs pos="52000">
                <a:srgbClr val="B0C6E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 Freeform: Shape 31">
            <a:extLst>
              <a:ext uri="{FF2B5EF4-FFF2-40B4-BE49-F238E27FC236}">
                <a16:creationId xmlns:a16="http://schemas.microsoft.com/office/drawing/2014/main" id="{A47B1D82-B723-478B-9590-57B18862F4EA}"/>
              </a:ext>
            </a:extLst>
          </p:cNvPr>
          <p:cNvSpPr/>
          <p:nvPr/>
        </p:nvSpPr>
        <p:spPr>
          <a:xfrm>
            <a:off x="3832636" y="1956682"/>
            <a:ext cx="10622727"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9600" kern="1200">
                <a:solidFill>
                  <a:schemeClr val="tx1"/>
                </a:solidFill>
                <a:latin typeface="HK Grotesk Light" panose="020B0604020202020204" charset="0"/>
              </a:rPr>
              <a:t>Results</a:t>
            </a:r>
          </a:p>
        </p:txBody>
      </p:sp>
    </p:spTree>
    <p:extLst>
      <p:ext uri="{BB962C8B-B14F-4D97-AF65-F5344CB8AC3E}">
        <p14:creationId xmlns:p14="http://schemas.microsoft.com/office/powerpoint/2010/main" val="3456025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ree arrows on bullseye">
            <a:extLst>
              <a:ext uri="{FF2B5EF4-FFF2-40B4-BE49-F238E27FC236}">
                <a16:creationId xmlns:a16="http://schemas.microsoft.com/office/drawing/2014/main" id="{42B33684-13DD-42E5-9087-5FC33F8AD65E}"/>
              </a:ext>
            </a:extLst>
          </p:cNvPr>
          <p:cNvPicPr>
            <a:picLocks noChangeAspect="1"/>
          </p:cNvPicPr>
          <p:nvPr/>
        </p:nvPicPr>
        <p:blipFill>
          <a:blip r:embed="rId2">
            <a:alphaModFix amt="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38104" y="-1132315"/>
            <a:ext cx="18764208" cy="12268200"/>
          </a:xfrm>
          <a:prstGeom prst="rect">
            <a:avLst/>
          </a:prstGeom>
        </p:spPr>
      </p:pic>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a:extLst>
              <a:ext uri="{FF2B5EF4-FFF2-40B4-BE49-F238E27FC236}">
                <a16:creationId xmlns:a16="http://schemas.microsoft.com/office/drawing/2014/main" id="{31BA83A6-DAFF-40B2-AEB8-9FE035154476}"/>
              </a:ext>
            </a:extLst>
          </p:cNvPr>
          <p:cNvSpPr/>
          <p:nvPr/>
        </p:nvSpPr>
        <p:spPr>
          <a:xfrm>
            <a:off x="-238104" y="-1091194"/>
            <a:ext cx="18764208" cy="12469385"/>
          </a:xfrm>
          <a:prstGeom prst="rect">
            <a:avLst/>
          </a:prstGeom>
          <a:gradFill>
            <a:gsLst>
              <a:gs pos="52000">
                <a:srgbClr val="B0C6E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 Freeform: Shape 31">
            <a:extLst>
              <a:ext uri="{FF2B5EF4-FFF2-40B4-BE49-F238E27FC236}">
                <a16:creationId xmlns:a16="http://schemas.microsoft.com/office/drawing/2014/main" id="{A47B1D82-B723-478B-9590-57B18862F4EA}"/>
              </a:ext>
            </a:extLst>
          </p:cNvPr>
          <p:cNvSpPr/>
          <p:nvPr/>
        </p:nvSpPr>
        <p:spPr>
          <a:xfrm>
            <a:off x="3832636" y="1956682"/>
            <a:ext cx="10622727"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buNone/>
            </a:pPr>
            <a:r>
              <a:rPr lang="en-US" sz="6000" dirty="0">
                <a:solidFill>
                  <a:schemeClr val="tx1"/>
                </a:solidFill>
                <a:latin typeface="HK Grotesk Light" panose="020B0604020202020204" charset="0"/>
              </a:rPr>
              <a:t>RQ1:What are the current and</a:t>
            </a:r>
          </a:p>
          <a:p>
            <a:pPr marL="0" lvl="0" indent="0" algn="ctr" defTabSz="1955800">
              <a:lnSpc>
                <a:spcPct val="90000"/>
              </a:lnSpc>
              <a:spcBef>
                <a:spcPct val="0"/>
              </a:spcBef>
              <a:buNone/>
            </a:pPr>
            <a:r>
              <a:rPr lang="en-US" sz="6000" dirty="0">
                <a:solidFill>
                  <a:schemeClr val="tx1"/>
                </a:solidFill>
                <a:latin typeface="HK Grotesk Light" panose="020B0604020202020204" charset="0"/>
              </a:rPr>
              <a:t>historical adoption rates of DevOps Tools for ML</a:t>
            </a:r>
          </a:p>
          <a:p>
            <a:pPr marL="0" lvl="0" indent="0" algn="ctr" defTabSz="1955800">
              <a:lnSpc>
                <a:spcPct val="90000"/>
              </a:lnSpc>
              <a:spcBef>
                <a:spcPct val="0"/>
              </a:spcBef>
              <a:buNone/>
            </a:pPr>
            <a:r>
              <a:rPr lang="en-US" sz="6000" dirty="0">
                <a:solidFill>
                  <a:schemeClr val="tx1"/>
                </a:solidFill>
                <a:latin typeface="HK Grotesk Light" panose="020B0604020202020204" charset="0"/>
              </a:rPr>
              <a:t>and Non-ML projects?</a:t>
            </a:r>
            <a:endParaRPr lang="en-US" sz="6000" kern="1200" dirty="0">
              <a:solidFill>
                <a:schemeClr val="tx1"/>
              </a:solidFill>
              <a:latin typeface="HK Grotesk Light" panose="020B0604020202020204" charset="0"/>
            </a:endParaRPr>
          </a:p>
        </p:txBody>
      </p:sp>
    </p:spTree>
    <p:extLst>
      <p:ext uri="{BB962C8B-B14F-4D97-AF65-F5344CB8AC3E}">
        <p14:creationId xmlns:p14="http://schemas.microsoft.com/office/powerpoint/2010/main" val="1227526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hree arrows on bullseye">
            <a:extLst>
              <a:ext uri="{FF2B5EF4-FFF2-40B4-BE49-F238E27FC236}">
                <a16:creationId xmlns:a16="http://schemas.microsoft.com/office/drawing/2014/main" id="{F18AB60D-68BD-4B3E-9EE2-63E6B93BC6B9}"/>
              </a:ext>
            </a:extLst>
          </p:cNvPr>
          <p:cNvPicPr>
            <a:picLocks noChangeAspect="1"/>
          </p:cNvPicPr>
          <p:nvPr/>
        </p:nvPicPr>
        <p:blipFill>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38104" y="-1132315"/>
            <a:ext cx="18764208" cy="12268200"/>
          </a:xfrm>
          <a:prstGeom prst="rect">
            <a:avLst/>
          </a:prstGeom>
        </p:spPr>
      </p:pic>
      <p:sp>
        <p:nvSpPr>
          <p:cNvPr id="14" name="Rectangle 13">
            <a:extLst>
              <a:ext uri="{FF2B5EF4-FFF2-40B4-BE49-F238E27FC236}">
                <a16:creationId xmlns:a16="http://schemas.microsoft.com/office/drawing/2014/main" id="{FCEA90D6-5A15-4971-B192-3D4836C00D4E}"/>
              </a:ext>
            </a:extLst>
          </p:cNvPr>
          <p:cNvSpPr/>
          <p:nvPr/>
        </p:nvSpPr>
        <p:spPr>
          <a:xfrm>
            <a:off x="-238104" y="-1232908"/>
            <a:ext cx="18764208" cy="12469385"/>
          </a:xfrm>
          <a:prstGeom prst="rect">
            <a:avLst/>
          </a:prstGeom>
          <a:gradFill>
            <a:gsLst>
              <a:gs pos="52000">
                <a:schemeClr val="bg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 Freeform: Shape 31">
            <a:extLst>
              <a:ext uri="{FF2B5EF4-FFF2-40B4-BE49-F238E27FC236}">
                <a16:creationId xmlns:a16="http://schemas.microsoft.com/office/drawing/2014/main" id="{0498E8E4-C752-41FC-9E3E-5CD30D85B5DB}"/>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a:solidFill>
                  <a:schemeClr val="tx1"/>
                </a:solidFill>
                <a:latin typeface="HK Grotesk Light" panose="020B0604020202020204" charset="0"/>
              </a:rPr>
              <a:t>RQ1</a:t>
            </a:r>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TextBox 8">
            <a:extLst>
              <a:ext uri="{FF2B5EF4-FFF2-40B4-BE49-F238E27FC236}">
                <a16:creationId xmlns:a16="http://schemas.microsoft.com/office/drawing/2014/main" id="{1C4C2143-AFA4-40C4-8382-AB837A5B97D7}"/>
              </a:ext>
            </a:extLst>
          </p:cNvPr>
          <p:cNvSpPr txBox="1"/>
          <p:nvPr/>
        </p:nvSpPr>
        <p:spPr>
          <a:xfrm>
            <a:off x="0" y="7353250"/>
            <a:ext cx="16122316" cy="3477875"/>
          </a:xfrm>
          <a:prstGeom prst="rect">
            <a:avLst/>
          </a:prstGeom>
          <a:noFill/>
        </p:spPr>
        <p:txBody>
          <a:bodyPr wrap="square" rtlCol="0">
            <a:spAutoFit/>
          </a:bodyPr>
          <a:lstStyle/>
          <a:p>
            <a:r>
              <a:rPr lang="en-US" sz="4400" b="1" dirty="0"/>
              <a:t>Factors: </a:t>
            </a:r>
          </a:p>
          <a:p>
            <a:r>
              <a:rPr lang="en-US" sz="4400" b="1" dirty="0"/>
              <a:t>ML Applied: </a:t>
            </a:r>
            <a:r>
              <a:rPr lang="en-US" sz="4400" dirty="0"/>
              <a:t>Age, Team Size, Nb. Pr. Merged, Nb. Core Pr. Merged</a:t>
            </a:r>
          </a:p>
          <a:p>
            <a:r>
              <a:rPr lang="en-US" sz="4400" b="1" dirty="0"/>
              <a:t>ML Tool :</a:t>
            </a:r>
            <a:r>
              <a:rPr lang="en-US" sz="4400" dirty="0"/>
              <a:t> </a:t>
            </a:r>
            <a:r>
              <a:rPr lang="en-US" sz="4400" dirty="0" err="1"/>
              <a:t>N.b.</a:t>
            </a:r>
            <a:r>
              <a:rPr lang="en-US" sz="4400" dirty="0"/>
              <a:t> Stars, </a:t>
            </a:r>
            <a:r>
              <a:rPr lang="en-US" sz="4400" dirty="0" err="1"/>
              <a:t>N.b.</a:t>
            </a:r>
            <a:r>
              <a:rPr lang="en-US" sz="4400" dirty="0"/>
              <a:t> Forks, Nb. Pr. Opened</a:t>
            </a:r>
          </a:p>
          <a:p>
            <a:r>
              <a:rPr lang="en-US" sz="4400" b="1" dirty="0"/>
              <a:t>Non- ML:</a:t>
            </a:r>
            <a:r>
              <a:rPr lang="en-US" sz="4400" dirty="0"/>
              <a:t> Age, </a:t>
            </a:r>
            <a:r>
              <a:rPr lang="en-US" sz="4400" dirty="0" err="1"/>
              <a:t>N.b.</a:t>
            </a:r>
            <a:r>
              <a:rPr lang="en-US" sz="4400" dirty="0"/>
              <a:t> Forks, Nb. Pr. Opened</a:t>
            </a:r>
            <a:endParaRPr lang="en-US" sz="4400" b="1" dirty="0"/>
          </a:p>
          <a:p>
            <a:endParaRPr lang="en-US" sz="4400" b="1" dirty="0"/>
          </a:p>
        </p:txBody>
      </p:sp>
      <p:sp>
        <p:nvSpPr>
          <p:cNvPr id="11" name="Slide Number Placeholder 4">
            <a:extLst>
              <a:ext uri="{FF2B5EF4-FFF2-40B4-BE49-F238E27FC236}">
                <a16:creationId xmlns:a16="http://schemas.microsoft.com/office/drawing/2014/main" id="{63042884-3CC2-4AD3-A2D0-55B130FE88E8}"/>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15</a:t>
            </a:fld>
            <a:endParaRPr lang="en-US" sz="1800">
              <a:solidFill>
                <a:schemeClr val="tx1"/>
              </a:solidFill>
            </a:endParaRPr>
          </a:p>
        </p:txBody>
      </p:sp>
      <p:pic>
        <p:nvPicPr>
          <p:cNvPr id="3" name="Graphic 2">
            <a:extLst>
              <a:ext uri="{FF2B5EF4-FFF2-40B4-BE49-F238E27FC236}">
                <a16:creationId xmlns:a16="http://schemas.microsoft.com/office/drawing/2014/main" id="{EE9520B1-69F4-94E0-C6A3-3D0F224253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17988" y="1259865"/>
            <a:ext cx="11242741" cy="6860490"/>
          </a:xfrm>
          <a:prstGeom prst="rect">
            <a:avLst/>
          </a:prstGeom>
        </p:spPr>
      </p:pic>
      <p:sp>
        <p:nvSpPr>
          <p:cNvPr id="5" name="TextBox 4">
            <a:extLst>
              <a:ext uri="{FF2B5EF4-FFF2-40B4-BE49-F238E27FC236}">
                <a16:creationId xmlns:a16="http://schemas.microsoft.com/office/drawing/2014/main" id="{4F59293F-A7CD-D290-53A1-AF45A39272D1}"/>
              </a:ext>
            </a:extLst>
          </p:cNvPr>
          <p:cNvSpPr txBox="1"/>
          <p:nvPr/>
        </p:nvSpPr>
        <p:spPr>
          <a:xfrm>
            <a:off x="3317988" y="465138"/>
            <a:ext cx="16122316" cy="769441"/>
          </a:xfrm>
          <a:prstGeom prst="rect">
            <a:avLst/>
          </a:prstGeom>
          <a:noFill/>
        </p:spPr>
        <p:txBody>
          <a:bodyPr wrap="square" rtlCol="0">
            <a:spAutoFit/>
          </a:bodyPr>
          <a:lstStyle/>
          <a:p>
            <a:r>
              <a:rPr lang="en-US" sz="4400" b="1" dirty="0"/>
              <a:t>Current Adoption</a:t>
            </a:r>
          </a:p>
        </p:txBody>
      </p:sp>
    </p:spTree>
    <p:extLst>
      <p:ext uri="{BB962C8B-B14F-4D97-AF65-F5344CB8AC3E}">
        <p14:creationId xmlns:p14="http://schemas.microsoft.com/office/powerpoint/2010/main" val="257228642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hree arrows on bullseye">
            <a:extLst>
              <a:ext uri="{FF2B5EF4-FFF2-40B4-BE49-F238E27FC236}">
                <a16:creationId xmlns:a16="http://schemas.microsoft.com/office/drawing/2014/main" id="{F18AB60D-68BD-4B3E-9EE2-63E6B93BC6B9}"/>
              </a:ext>
            </a:extLst>
          </p:cNvPr>
          <p:cNvPicPr>
            <a:picLocks noChangeAspect="1"/>
          </p:cNvPicPr>
          <p:nvPr/>
        </p:nvPicPr>
        <p:blipFill>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38104" y="-1132315"/>
            <a:ext cx="18764208" cy="12268200"/>
          </a:xfrm>
          <a:prstGeom prst="rect">
            <a:avLst/>
          </a:prstGeom>
        </p:spPr>
      </p:pic>
      <p:sp>
        <p:nvSpPr>
          <p:cNvPr id="14" name="Rectangle 13">
            <a:extLst>
              <a:ext uri="{FF2B5EF4-FFF2-40B4-BE49-F238E27FC236}">
                <a16:creationId xmlns:a16="http://schemas.microsoft.com/office/drawing/2014/main" id="{FCEA90D6-5A15-4971-B192-3D4836C00D4E}"/>
              </a:ext>
            </a:extLst>
          </p:cNvPr>
          <p:cNvSpPr/>
          <p:nvPr/>
        </p:nvSpPr>
        <p:spPr>
          <a:xfrm>
            <a:off x="-238104" y="-1232908"/>
            <a:ext cx="18764208" cy="12469385"/>
          </a:xfrm>
          <a:prstGeom prst="rect">
            <a:avLst/>
          </a:prstGeom>
          <a:gradFill>
            <a:gsLst>
              <a:gs pos="52000">
                <a:schemeClr val="bg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 Freeform: Shape 31">
            <a:extLst>
              <a:ext uri="{FF2B5EF4-FFF2-40B4-BE49-F238E27FC236}">
                <a16:creationId xmlns:a16="http://schemas.microsoft.com/office/drawing/2014/main" id="{0498E8E4-C752-41FC-9E3E-5CD30D85B5DB}"/>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a:solidFill>
                  <a:schemeClr val="tx1"/>
                </a:solidFill>
                <a:latin typeface="HK Grotesk Light" panose="020B0604020202020204" charset="0"/>
              </a:rPr>
              <a:t>RQ1</a:t>
            </a:r>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TextBox 8">
            <a:extLst>
              <a:ext uri="{FF2B5EF4-FFF2-40B4-BE49-F238E27FC236}">
                <a16:creationId xmlns:a16="http://schemas.microsoft.com/office/drawing/2014/main" id="{1C4C2143-AFA4-40C4-8382-AB837A5B97D7}"/>
              </a:ext>
            </a:extLst>
          </p:cNvPr>
          <p:cNvSpPr txBox="1"/>
          <p:nvPr/>
        </p:nvSpPr>
        <p:spPr>
          <a:xfrm>
            <a:off x="1077562" y="7776203"/>
            <a:ext cx="16122316" cy="2123658"/>
          </a:xfrm>
          <a:prstGeom prst="rect">
            <a:avLst/>
          </a:prstGeom>
          <a:noFill/>
        </p:spPr>
        <p:txBody>
          <a:bodyPr wrap="square" rtlCol="0">
            <a:spAutoFit/>
          </a:bodyPr>
          <a:lstStyle/>
          <a:p>
            <a:r>
              <a:rPr lang="en-US" sz="4400" b="1" dirty="0"/>
              <a:t>Factors: </a:t>
            </a:r>
          </a:p>
          <a:p>
            <a:r>
              <a:rPr lang="en-US" sz="4400" b="1" dirty="0"/>
              <a:t>ML Applied: </a:t>
            </a:r>
            <a:r>
              <a:rPr lang="en-US" sz="4400" dirty="0"/>
              <a:t>DevOps Adoption slow than project growth</a:t>
            </a:r>
          </a:p>
          <a:p>
            <a:r>
              <a:rPr lang="en-US" sz="4400" b="1" dirty="0"/>
              <a:t>ML Tool &amp;Non- ML:</a:t>
            </a:r>
            <a:r>
              <a:rPr lang="en-US" sz="4400" dirty="0"/>
              <a:t> DevOps Adoption similar to project growth</a:t>
            </a:r>
            <a:endParaRPr lang="en-US" sz="4400" b="1" dirty="0"/>
          </a:p>
        </p:txBody>
      </p:sp>
      <p:sp>
        <p:nvSpPr>
          <p:cNvPr id="11" name="Slide Number Placeholder 4">
            <a:extLst>
              <a:ext uri="{FF2B5EF4-FFF2-40B4-BE49-F238E27FC236}">
                <a16:creationId xmlns:a16="http://schemas.microsoft.com/office/drawing/2014/main" id="{63042884-3CC2-4AD3-A2D0-55B130FE88E8}"/>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16</a:t>
            </a:fld>
            <a:endParaRPr lang="en-US" sz="1800">
              <a:solidFill>
                <a:schemeClr val="tx1"/>
              </a:solidFill>
            </a:endParaRPr>
          </a:p>
        </p:txBody>
      </p:sp>
      <p:sp>
        <p:nvSpPr>
          <p:cNvPr id="5" name="TextBox 4">
            <a:extLst>
              <a:ext uri="{FF2B5EF4-FFF2-40B4-BE49-F238E27FC236}">
                <a16:creationId xmlns:a16="http://schemas.microsoft.com/office/drawing/2014/main" id="{4F59293F-A7CD-D290-53A1-AF45A39272D1}"/>
              </a:ext>
            </a:extLst>
          </p:cNvPr>
          <p:cNvSpPr txBox="1"/>
          <p:nvPr/>
        </p:nvSpPr>
        <p:spPr>
          <a:xfrm>
            <a:off x="3317988" y="465138"/>
            <a:ext cx="16122316" cy="769441"/>
          </a:xfrm>
          <a:prstGeom prst="rect">
            <a:avLst/>
          </a:prstGeom>
          <a:noFill/>
        </p:spPr>
        <p:txBody>
          <a:bodyPr wrap="square" rtlCol="0">
            <a:spAutoFit/>
          </a:bodyPr>
          <a:lstStyle/>
          <a:p>
            <a:r>
              <a:rPr lang="en-US" sz="4400" b="1" dirty="0"/>
              <a:t>Historical Adoption</a:t>
            </a:r>
          </a:p>
        </p:txBody>
      </p:sp>
      <p:pic>
        <p:nvPicPr>
          <p:cNvPr id="4" name="Graphic 3">
            <a:extLst>
              <a:ext uri="{FF2B5EF4-FFF2-40B4-BE49-F238E27FC236}">
                <a16:creationId xmlns:a16="http://schemas.microsoft.com/office/drawing/2014/main" id="{A37ACDBF-00BE-2055-17C6-6961434F4B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41839" y="1912368"/>
            <a:ext cx="9370408" cy="5440882"/>
          </a:xfrm>
          <a:prstGeom prst="rect">
            <a:avLst/>
          </a:prstGeom>
        </p:spPr>
      </p:pic>
    </p:spTree>
    <p:extLst>
      <p:ext uri="{BB962C8B-B14F-4D97-AF65-F5344CB8AC3E}">
        <p14:creationId xmlns:p14="http://schemas.microsoft.com/office/powerpoint/2010/main" val="232780155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ree arrows on bullseye">
            <a:extLst>
              <a:ext uri="{FF2B5EF4-FFF2-40B4-BE49-F238E27FC236}">
                <a16:creationId xmlns:a16="http://schemas.microsoft.com/office/drawing/2014/main" id="{42B33684-13DD-42E5-9087-5FC33F8AD65E}"/>
              </a:ext>
            </a:extLst>
          </p:cNvPr>
          <p:cNvPicPr>
            <a:picLocks noChangeAspect="1"/>
          </p:cNvPicPr>
          <p:nvPr/>
        </p:nvPicPr>
        <p:blipFill>
          <a:blip r:embed="rId2">
            <a:alphaModFix amt="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38104" y="-1132315"/>
            <a:ext cx="18764208" cy="12268200"/>
          </a:xfrm>
          <a:prstGeom prst="rect">
            <a:avLst/>
          </a:prstGeom>
        </p:spPr>
      </p:pic>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a:extLst>
              <a:ext uri="{FF2B5EF4-FFF2-40B4-BE49-F238E27FC236}">
                <a16:creationId xmlns:a16="http://schemas.microsoft.com/office/drawing/2014/main" id="{31BA83A6-DAFF-40B2-AEB8-9FE035154476}"/>
              </a:ext>
            </a:extLst>
          </p:cNvPr>
          <p:cNvSpPr/>
          <p:nvPr/>
        </p:nvSpPr>
        <p:spPr>
          <a:xfrm>
            <a:off x="-238104" y="-1091194"/>
            <a:ext cx="18764208" cy="12469385"/>
          </a:xfrm>
          <a:prstGeom prst="rect">
            <a:avLst/>
          </a:prstGeom>
          <a:gradFill>
            <a:gsLst>
              <a:gs pos="52000">
                <a:srgbClr val="B0C6E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 Freeform: Shape 31">
            <a:extLst>
              <a:ext uri="{FF2B5EF4-FFF2-40B4-BE49-F238E27FC236}">
                <a16:creationId xmlns:a16="http://schemas.microsoft.com/office/drawing/2014/main" id="{A47B1D82-B723-478B-9590-57B18862F4EA}"/>
              </a:ext>
            </a:extLst>
          </p:cNvPr>
          <p:cNvSpPr/>
          <p:nvPr/>
        </p:nvSpPr>
        <p:spPr>
          <a:xfrm>
            <a:off x="3832636" y="1956682"/>
            <a:ext cx="10622727"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buNone/>
            </a:pPr>
            <a:r>
              <a:rPr lang="en-US" sz="6000" dirty="0">
                <a:solidFill>
                  <a:schemeClr val="tx1"/>
                </a:solidFill>
                <a:latin typeface="HK Grotesk Light" panose="020B0604020202020204" charset="0"/>
              </a:rPr>
              <a:t>RQ2:What are the maintenance efforts</a:t>
            </a:r>
          </a:p>
          <a:p>
            <a:pPr marL="0" lvl="0" indent="0" algn="ctr" defTabSz="1955800">
              <a:lnSpc>
                <a:spcPct val="90000"/>
              </a:lnSpc>
              <a:spcBef>
                <a:spcPct val="0"/>
              </a:spcBef>
              <a:buNone/>
            </a:pPr>
            <a:r>
              <a:rPr lang="en-US" sz="6000" dirty="0">
                <a:solidFill>
                  <a:schemeClr val="tx1"/>
                </a:solidFill>
                <a:latin typeface="HK Grotesk Light" panose="020B0604020202020204" charset="0"/>
              </a:rPr>
              <a:t>and goals associated with DevOps tools across</a:t>
            </a:r>
          </a:p>
          <a:p>
            <a:pPr marL="0" lvl="0" indent="0" algn="ctr" defTabSz="1955800">
              <a:lnSpc>
                <a:spcPct val="90000"/>
              </a:lnSpc>
              <a:spcBef>
                <a:spcPct val="0"/>
              </a:spcBef>
              <a:buNone/>
            </a:pPr>
            <a:r>
              <a:rPr lang="en-US" sz="6000" dirty="0">
                <a:solidFill>
                  <a:schemeClr val="tx1"/>
                </a:solidFill>
                <a:latin typeface="HK Grotesk Light" panose="020B0604020202020204" charset="0"/>
              </a:rPr>
              <a:t>the different categories of projects ?</a:t>
            </a:r>
            <a:endParaRPr lang="en-US" sz="6000" kern="1200" dirty="0">
              <a:solidFill>
                <a:schemeClr val="tx1"/>
              </a:solidFill>
              <a:latin typeface="HK Grotesk Light" panose="020B0604020202020204" charset="0"/>
            </a:endParaRPr>
          </a:p>
        </p:txBody>
      </p:sp>
    </p:spTree>
    <p:extLst>
      <p:ext uri="{BB962C8B-B14F-4D97-AF65-F5344CB8AC3E}">
        <p14:creationId xmlns:p14="http://schemas.microsoft.com/office/powerpoint/2010/main" val="307591563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hree arrows on bullseye">
            <a:extLst>
              <a:ext uri="{FF2B5EF4-FFF2-40B4-BE49-F238E27FC236}">
                <a16:creationId xmlns:a16="http://schemas.microsoft.com/office/drawing/2014/main" id="{F18AB60D-68BD-4B3E-9EE2-63E6B93BC6B9}"/>
              </a:ext>
            </a:extLst>
          </p:cNvPr>
          <p:cNvPicPr>
            <a:picLocks noChangeAspect="1"/>
          </p:cNvPicPr>
          <p:nvPr/>
        </p:nvPicPr>
        <p:blipFill>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38104" y="-1132315"/>
            <a:ext cx="18764208" cy="12268200"/>
          </a:xfrm>
          <a:prstGeom prst="rect">
            <a:avLst/>
          </a:prstGeom>
        </p:spPr>
      </p:pic>
      <p:sp>
        <p:nvSpPr>
          <p:cNvPr id="14" name="Rectangle 13">
            <a:extLst>
              <a:ext uri="{FF2B5EF4-FFF2-40B4-BE49-F238E27FC236}">
                <a16:creationId xmlns:a16="http://schemas.microsoft.com/office/drawing/2014/main" id="{FCEA90D6-5A15-4971-B192-3D4836C00D4E}"/>
              </a:ext>
            </a:extLst>
          </p:cNvPr>
          <p:cNvSpPr/>
          <p:nvPr/>
        </p:nvSpPr>
        <p:spPr>
          <a:xfrm>
            <a:off x="-238104" y="-1232908"/>
            <a:ext cx="18764208" cy="12469385"/>
          </a:xfrm>
          <a:prstGeom prst="rect">
            <a:avLst/>
          </a:prstGeom>
          <a:gradFill>
            <a:gsLst>
              <a:gs pos="52000">
                <a:schemeClr val="bg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 Freeform: Shape 31">
            <a:extLst>
              <a:ext uri="{FF2B5EF4-FFF2-40B4-BE49-F238E27FC236}">
                <a16:creationId xmlns:a16="http://schemas.microsoft.com/office/drawing/2014/main" id="{0498E8E4-C752-41FC-9E3E-5CD30D85B5DB}"/>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dirty="0">
                <a:solidFill>
                  <a:schemeClr val="tx1"/>
                </a:solidFill>
                <a:latin typeface="HK Grotesk Light" panose="020B0604020202020204" charset="0"/>
              </a:rPr>
              <a:t>RQ2</a:t>
            </a:r>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TextBox 8">
            <a:extLst>
              <a:ext uri="{FF2B5EF4-FFF2-40B4-BE49-F238E27FC236}">
                <a16:creationId xmlns:a16="http://schemas.microsoft.com/office/drawing/2014/main" id="{1C4C2143-AFA4-40C4-8382-AB837A5B97D7}"/>
              </a:ext>
            </a:extLst>
          </p:cNvPr>
          <p:cNvSpPr txBox="1"/>
          <p:nvPr/>
        </p:nvSpPr>
        <p:spPr>
          <a:xfrm>
            <a:off x="0" y="7353250"/>
            <a:ext cx="18526104" cy="3477875"/>
          </a:xfrm>
          <a:prstGeom prst="rect">
            <a:avLst/>
          </a:prstGeom>
          <a:noFill/>
        </p:spPr>
        <p:txBody>
          <a:bodyPr wrap="square" rtlCol="0">
            <a:spAutoFit/>
          </a:bodyPr>
          <a:lstStyle/>
          <a:p>
            <a:r>
              <a:rPr lang="en-US" sz="4400" b="1" dirty="0"/>
              <a:t>Factors: </a:t>
            </a:r>
          </a:p>
          <a:p>
            <a:r>
              <a:rPr lang="en-US" sz="4400" b="1" dirty="0"/>
              <a:t>ML Applied: </a:t>
            </a:r>
            <a:r>
              <a:rPr lang="en-US" sz="4400" dirty="0"/>
              <a:t>Adoption of combination of DevOps tools ( CI, CI &amp; Build &amp; Code Analysis) affect the commit ratio. </a:t>
            </a:r>
          </a:p>
          <a:p>
            <a:r>
              <a:rPr lang="en-US" sz="4400" b="1" dirty="0"/>
              <a:t>ML Tool &amp;Non- ML:</a:t>
            </a:r>
            <a:r>
              <a:rPr lang="en-US" sz="4400" dirty="0"/>
              <a:t> No effect</a:t>
            </a:r>
            <a:endParaRPr lang="en-US" sz="4400" b="1" dirty="0"/>
          </a:p>
          <a:p>
            <a:endParaRPr lang="en-US" sz="4400" b="1" dirty="0"/>
          </a:p>
        </p:txBody>
      </p:sp>
      <p:sp>
        <p:nvSpPr>
          <p:cNvPr id="11" name="Slide Number Placeholder 4">
            <a:extLst>
              <a:ext uri="{FF2B5EF4-FFF2-40B4-BE49-F238E27FC236}">
                <a16:creationId xmlns:a16="http://schemas.microsoft.com/office/drawing/2014/main" id="{63042884-3CC2-4AD3-A2D0-55B130FE88E8}"/>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18</a:t>
            </a:fld>
            <a:endParaRPr lang="en-US" sz="1800">
              <a:solidFill>
                <a:schemeClr val="tx1"/>
              </a:solidFill>
            </a:endParaRPr>
          </a:p>
        </p:txBody>
      </p:sp>
      <p:sp>
        <p:nvSpPr>
          <p:cNvPr id="5" name="TextBox 4">
            <a:extLst>
              <a:ext uri="{FF2B5EF4-FFF2-40B4-BE49-F238E27FC236}">
                <a16:creationId xmlns:a16="http://schemas.microsoft.com/office/drawing/2014/main" id="{4F59293F-A7CD-D290-53A1-AF45A39272D1}"/>
              </a:ext>
            </a:extLst>
          </p:cNvPr>
          <p:cNvSpPr txBox="1"/>
          <p:nvPr/>
        </p:nvSpPr>
        <p:spPr>
          <a:xfrm>
            <a:off x="3317988" y="465138"/>
            <a:ext cx="16122316" cy="769441"/>
          </a:xfrm>
          <a:prstGeom prst="rect">
            <a:avLst/>
          </a:prstGeom>
          <a:noFill/>
        </p:spPr>
        <p:txBody>
          <a:bodyPr wrap="square" rtlCol="0">
            <a:spAutoFit/>
          </a:bodyPr>
          <a:lstStyle/>
          <a:p>
            <a:r>
              <a:rPr lang="en-US" sz="4400" b="1" dirty="0"/>
              <a:t>Ratio of DevOps updates</a:t>
            </a:r>
          </a:p>
        </p:txBody>
      </p:sp>
      <p:grpSp>
        <p:nvGrpSpPr>
          <p:cNvPr id="15" name="Group 14">
            <a:extLst>
              <a:ext uri="{FF2B5EF4-FFF2-40B4-BE49-F238E27FC236}">
                <a16:creationId xmlns:a16="http://schemas.microsoft.com/office/drawing/2014/main" id="{018BC8BF-95CE-7389-0593-EB818D38216C}"/>
              </a:ext>
            </a:extLst>
          </p:cNvPr>
          <p:cNvGrpSpPr/>
          <p:nvPr/>
        </p:nvGrpSpPr>
        <p:grpSpPr>
          <a:xfrm>
            <a:off x="3966786" y="1856152"/>
            <a:ext cx="10157381" cy="5334219"/>
            <a:chOff x="3317987" y="2026970"/>
            <a:chExt cx="9451227" cy="4963377"/>
          </a:xfrm>
        </p:grpSpPr>
        <p:sp>
          <p:nvSpPr>
            <p:cNvPr id="7" name="Rectangle 6">
              <a:extLst>
                <a:ext uri="{FF2B5EF4-FFF2-40B4-BE49-F238E27FC236}">
                  <a16:creationId xmlns:a16="http://schemas.microsoft.com/office/drawing/2014/main" id="{781241A2-BB19-ABF3-8026-67D6E86008D2}"/>
                </a:ext>
              </a:extLst>
            </p:cNvPr>
            <p:cNvSpPr/>
            <p:nvPr/>
          </p:nvSpPr>
          <p:spPr>
            <a:xfrm>
              <a:off x="3317988" y="2026970"/>
              <a:ext cx="9435486" cy="4963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7BF60732-A7B0-7617-22A7-22132472E3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17987" y="2047962"/>
              <a:ext cx="9451227" cy="4942385"/>
            </a:xfrm>
            <a:prstGeom prst="rect">
              <a:avLst/>
            </a:prstGeom>
          </p:spPr>
        </p:pic>
      </p:grpSp>
    </p:spTree>
    <p:extLst>
      <p:ext uri="{BB962C8B-B14F-4D97-AF65-F5344CB8AC3E}">
        <p14:creationId xmlns:p14="http://schemas.microsoft.com/office/powerpoint/2010/main" val="81576285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hree arrows on bullseye">
            <a:extLst>
              <a:ext uri="{FF2B5EF4-FFF2-40B4-BE49-F238E27FC236}">
                <a16:creationId xmlns:a16="http://schemas.microsoft.com/office/drawing/2014/main" id="{F18AB60D-68BD-4B3E-9EE2-63E6B93BC6B9}"/>
              </a:ext>
            </a:extLst>
          </p:cNvPr>
          <p:cNvPicPr>
            <a:picLocks noChangeAspect="1"/>
          </p:cNvPicPr>
          <p:nvPr/>
        </p:nvPicPr>
        <p:blipFill>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38104" y="-1132315"/>
            <a:ext cx="18764208" cy="12268200"/>
          </a:xfrm>
          <a:prstGeom prst="rect">
            <a:avLst/>
          </a:prstGeom>
        </p:spPr>
      </p:pic>
      <p:sp>
        <p:nvSpPr>
          <p:cNvPr id="14" name="Rectangle 13">
            <a:extLst>
              <a:ext uri="{FF2B5EF4-FFF2-40B4-BE49-F238E27FC236}">
                <a16:creationId xmlns:a16="http://schemas.microsoft.com/office/drawing/2014/main" id="{FCEA90D6-5A15-4971-B192-3D4836C00D4E}"/>
              </a:ext>
            </a:extLst>
          </p:cNvPr>
          <p:cNvSpPr/>
          <p:nvPr/>
        </p:nvSpPr>
        <p:spPr>
          <a:xfrm>
            <a:off x="-238104" y="-1232908"/>
            <a:ext cx="18764208" cy="12469385"/>
          </a:xfrm>
          <a:prstGeom prst="rect">
            <a:avLst/>
          </a:prstGeom>
          <a:gradFill>
            <a:gsLst>
              <a:gs pos="52000">
                <a:schemeClr val="bg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 Freeform: Shape 31">
            <a:extLst>
              <a:ext uri="{FF2B5EF4-FFF2-40B4-BE49-F238E27FC236}">
                <a16:creationId xmlns:a16="http://schemas.microsoft.com/office/drawing/2014/main" id="{0498E8E4-C752-41FC-9E3E-5CD30D85B5DB}"/>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dirty="0">
                <a:solidFill>
                  <a:schemeClr val="tx1"/>
                </a:solidFill>
                <a:latin typeface="HK Grotesk Light" panose="020B0604020202020204" charset="0"/>
              </a:rPr>
              <a:t>RQ2</a:t>
            </a:r>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TextBox 8">
            <a:extLst>
              <a:ext uri="{FF2B5EF4-FFF2-40B4-BE49-F238E27FC236}">
                <a16:creationId xmlns:a16="http://schemas.microsoft.com/office/drawing/2014/main" id="{1C4C2143-AFA4-40C4-8382-AB837A5B97D7}"/>
              </a:ext>
            </a:extLst>
          </p:cNvPr>
          <p:cNvSpPr txBox="1"/>
          <p:nvPr/>
        </p:nvSpPr>
        <p:spPr>
          <a:xfrm>
            <a:off x="0" y="6548853"/>
            <a:ext cx="18526104" cy="3785652"/>
          </a:xfrm>
          <a:prstGeom prst="rect">
            <a:avLst/>
          </a:prstGeom>
          <a:noFill/>
        </p:spPr>
        <p:txBody>
          <a:bodyPr wrap="square" rtlCol="0">
            <a:spAutoFit/>
          </a:bodyPr>
          <a:lstStyle/>
          <a:p>
            <a:r>
              <a:rPr lang="en-US" sz="4000" b="1" dirty="0"/>
              <a:t>Factors: </a:t>
            </a:r>
          </a:p>
          <a:p>
            <a:r>
              <a:rPr lang="en-US" sz="4000" b="1" dirty="0"/>
              <a:t>ML Applied:</a:t>
            </a:r>
            <a:r>
              <a:rPr lang="en-US" sz="4000" dirty="0"/>
              <a:t> Team Size, Age, Reliance on PR-based development, Adoption of certain DevOps categories</a:t>
            </a:r>
          </a:p>
          <a:p>
            <a:r>
              <a:rPr lang="en-US" sz="4000" b="1" dirty="0"/>
              <a:t>ML Tool: </a:t>
            </a:r>
            <a:r>
              <a:rPr lang="en-US" sz="4000" dirty="0"/>
              <a:t>Adoption of certain DevOps categories, Number of Issues open.</a:t>
            </a:r>
          </a:p>
          <a:p>
            <a:r>
              <a:rPr lang="en-US" sz="4000" b="1" dirty="0"/>
              <a:t>Non-ML:  </a:t>
            </a:r>
            <a:r>
              <a:rPr lang="en-US" sz="4000" dirty="0"/>
              <a:t>Team Size, Reliance on PR-based development, Adoption of certain DevOps categories</a:t>
            </a:r>
          </a:p>
        </p:txBody>
      </p:sp>
      <p:sp>
        <p:nvSpPr>
          <p:cNvPr id="11" name="Slide Number Placeholder 4">
            <a:extLst>
              <a:ext uri="{FF2B5EF4-FFF2-40B4-BE49-F238E27FC236}">
                <a16:creationId xmlns:a16="http://schemas.microsoft.com/office/drawing/2014/main" id="{63042884-3CC2-4AD3-A2D0-55B130FE88E8}"/>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19</a:t>
            </a:fld>
            <a:endParaRPr lang="en-US" sz="1800">
              <a:solidFill>
                <a:schemeClr val="tx1"/>
              </a:solidFill>
            </a:endParaRPr>
          </a:p>
        </p:txBody>
      </p:sp>
      <p:sp>
        <p:nvSpPr>
          <p:cNvPr id="5" name="TextBox 4">
            <a:extLst>
              <a:ext uri="{FF2B5EF4-FFF2-40B4-BE49-F238E27FC236}">
                <a16:creationId xmlns:a16="http://schemas.microsoft.com/office/drawing/2014/main" id="{4F59293F-A7CD-D290-53A1-AF45A39272D1}"/>
              </a:ext>
            </a:extLst>
          </p:cNvPr>
          <p:cNvSpPr txBox="1"/>
          <p:nvPr/>
        </p:nvSpPr>
        <p:spPr>
          <a:xfrm>
            <a:off x="3317988" y="465138"/>
            <a:ext cx="16122316" cy="769441"/>
          </a:xfrm>
          <a:prstGeom prst="rect">
            <a:avLst/>
          </a:prstGeom>
          <a:noFill/>
        </p:spPr>
        <p:txBody>
          <a:bodyPr wrap="square" rtlCol="0">
            <a:spAutoFit/>
          </a:bodyPr>
          <a:lstStyle/>
          <a:p>
            <a:r>
              <a:rPr lang="en-US" sz="4400" b="1" dirty="0"/>
              <a:t>DevOps files coding efforts</a:t>
            </a:r>
          </a:p>
        </p:txBody>
      </p:sp>
      <p:grpSp>
        <p:nvGrpSpPr>
          <p:cNvPr id="17" name="Group 16">
            <a:extLst>
              <a:ext uri="{FF2B5EF4-FFF2-40B4-BE49-F238E27FC236}">
                <a16:creationId xmlns:a16="http://schemas.microsoft.com/office/drawing/2014/main" id="{ACB4D85B-1F9D-2CA4-3520-7094DC5C62FE}"/>
              </a:ext>
            </a:extLst>
          </p:cNvPr>
          <p:cNvGrpSpPr/>
          <p:nvPr/>
        </p:nvGrpSpPr>
        <p:grpSpPr>
          <a:xfrm>
            <a:off x="5156990" y="1195957"/>
            <a:ext cx="6260974" cy="5879045"/>
            <a:chOff x="5645485" y="1498600"/>
            <a:chExt cx="6040437" cy="5671961"/>
          </a:xfrm>
        </p:grpSpPr>
        <p:sp>
          <p:nvSpPr>
            <p:cNvPr id="16" name="Rectangle 15">
              <a:extLst>
                <a:ext uri="{FF2B5EF4-FFF2-40B4-BE49-F238E27FC236}">
                  <a16:creationId xmlns:a16="http://schemas.microsoft.com/office/drawing/2014/main" id="{D2F77D36-E4D7-DFA4-3F63-8FEAB9D34B3B}"/>
                </a:ext>
              </a:extLst>
            </p:cNvPr>
            <p:cNvSpPr/>
            <p:nvPr/>
          </p:nvSpPr>
          <p:spPr>
            <a:xfrm>
              <a:off x="5681468" y="1498600"/>
              <a:ext cx="5913632" cy="56719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pic>
          <p:nvPicPr>
            <p:cNvPr id="4" name="Graphic 3">
              <a:extLst>
                <a:ext uri="{FF2B5EF4-FFF2-40B4-BE49-F238E27FC236}">
                  <a16:creationId xmlns:a16="http://schemas.microsoft.com/office/drawing/2014/main" id="{C4927D81-B607-8C99-88DE-D7DF471D3463}"/>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12156"/>
            <a:stretch/>
          </p:blipFill>
          <p:spPr>
            <a:xfrm>
              <a:off x="5645485" y="1620515"/>
              <a:ext cx="6040437" cy="5392904"/>
            </a:xfrm>
            <a:prstGeom prst="rect">
              <a:avLst/>
            </a:prstGeom>
          </p:spPr>
        </p:pic>
      </p:grpSp>
      <p:pic>
        <p:nvPicPr>
          <p:cNvPr id="15" name="Graphic 14">
            <a:extLst>
              <a:ext uri="{FF2B5EF4-FFF2-40B4-BE49-F238E27FC236}">
                <a16:creationId xmlns:a16="http://schemas.microsoft.com/office/drawing/2014/main" id="{54A897A9-7651-801D-EEDE-161FE35555F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5394" t="88923" r="29745" b="1337"/>
          <a:stretch/>
        </p:blipFill>
        <p:spPr>
          <a:xfrm>
            <a:off x="14134570" y="3028179"/>
            <a:ext cx="2182681" cy="619773"/>
          </a:xfrm>
          <a:prstGeom prst="rect">
            <a:avLst/>
          </a:prstGeom>
        </p:spPr>
      </p:pic>
    </p:spTree>
    <p:extLst>
      <p:ext uri="{BB962C8B-B14F-4D97-AF65-F5344CB8AC3E}">
        <p14:creationId xmlns:p14="http://schemas.microsoft.com/office/powerpoint/2010/main" val="155031369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3734F82-8F8B-47CE-8CEA-79ABB222AE8C}"/>
              </a:ext>
            </a:extLst>
          </p:cNvPr>
          <p:cNvSpPr/>
          <p:nvPr/>
        </p:nvSpPr>
        <p:spPr>
          <a:xfrm>
            <a:off x="0" y="-1975737"/>
            <a:ext cx="18307050" cy="12262737"/>
          </a:xfrm>
          <a:prstGeom prst="rect">
            <a:avLst/>
          </a:prstGeom>
          <a:gradFill>
            <a:gsLst>
              <a:gs pos="38000">
                <a:schemeClr val="bg1"/>
              </a:gs>
              <a:gs pos="100000">
                <a:srgbClr val="F1F1F1">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984935" y="419100"/>
            <a:ext cx="6558865" cy="1177053"/>
          </a:xfrm>
          <a:prstGeom prst="rect">
            <a:avLst/>
          </a:prstGeom>
        </p:spPr>
        <p:txBody>
          <a:bodyPr lIns="0" tIns="0" rIns="0" bIns="0" rtlCol="0" anchor="t">
            <a:spAutoFit/>
          </a:bodyPr>
          <a:lstStyle/>
          <a:p>
            <a:pPr>
              <a:lnSpc>
                <a:spcPts val="9600"/>
              </a:lnSpc>
            </a:pPr>
            <a:r>
              <a:rPr lang="en-US" sz="6600">
                <a:latin typeface="HK Grotesk Light"/>
              </a:rPr>
              <a:t>Outline</a:t>
            </a:r>
          </a:p>
        </p:txBody>
      </p:sp>
      <p:sp>
        <p:nvSpPr>
          <p:cNvPr id="6" name="Rectangle 5">
            <a:extLst>
              <a:ext uri="{FF2B5EF4-FFF2-40B4-BE49-F238E27FC236}">
                <a16:creationId xmlns:a16="http://schemas.microsoft.com/office/drawing/2014/main" id="{5193A575-2589-43EA-927A-AA976760A351}"/>
              </a:ext>
            </a:extLst>
          </p:cNvPr>
          <p:cNvSpPr/>
          <p:nvPr/>
        </p:nvSpPr>
        <p:spPr>
          <a:xfrm>
            <a:off x="11860157" y="276557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02FC6A92-ABBB-4527-8F41-29E051DDE0AD}"/>
              </a:ext>
            </a:extLst>
          </p:cNvPr>
          <p:cNvSpPr/>
          <p:nvPr/>
        </p:nvSpPr>
        <p:spPr>
          <a:xfrm>
            <a:off x="5455294" y="495416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C347D12E-30E9-461D-9B8F-8B81A1C75C44}"/>
              </a:ext>
            </a:extLst>
          </p:cNvPr>
          <p:cNvSpPr/>
          <p:nvPr/>
        </p:nvSpPr>
        <p:spPr>
          <a:xfrm>
            <a:off x="11860157" y="714275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Freeform: Shape 18">
            <a:extLst>
              <a:ext uri="{FF2B5EF4-FFF2-40B4-BE49-F238E27FC236}">
                <a16:creationId xmlns:a16="http://schemas.microsoft.com/office/drawing/2014/main" id="{F6022B7B-D6D3-428D-864B-8259F04EB9B2}"/>
              </a:ext>
            </a:extLst>
          </p:cNvPr>
          <p:cNvSpPr/>
          <p:nvPr/>
        </p:nvSpPr>
        <p:spPr>
          <a:xfrm>
            <a:off x="6311699" y="1912240"/>
            <a:ext cx="4060031" cy="243601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solidFill>
                  <a:srgbClr val="1D1C24"/>
                </a:solidFill>
                <a:latin typeface="HK Grotesk Light" panose="020B0604020202020204" charset="0"/>
              </a:rPr>
              <a:t>Introduction</a:t>
            </a:r>
          </a:p>
        </p:txBody>
      </p:sp>
      <p:sp>
        <p:nvSpPr>
          <p:cNvPr id="21" name="Freeform: Shape 20">
            <a:extLst>
              <a:ext uri="{FF2B5EF4-FFF2-40B4-BE49-F238E27FC236}">
                <a16:creationId xmlns:a16="http://schemas.microsoft.com/office/drawing/2014/main" id="{773C8E41-2911-4A4C-AA8C-E291F8A0C0D9}"/>
              </a:ext>
            </a:extLst>
          </p:cNvPr>
          <p:cNvSpPr/>
          <p:nvPr/>
        </p:nvSpPr>
        <p:spPr>
          <a:xfrm>
            <a:off x="4154993" y="4536283"/>
            <a:ext cx="4060031" cy="243601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solidFill>
                  <a:srgbClr val="1D1C24"/>
                </a:solidFill>
                <a:latin typeface="HK Grotesk Light" panose="020B0604020202020204" charset="0"/>
              </a:rPr>
              <a:t>Research Methodology</a:t>
            </a:r>
          </a:p>
        </p:txBody>
      </p:sp>
      <p:sp>
        <p:nvSpPr>
          <p:cNvPr id="22" name="Freeform: Shape 21">
            <a:extLst>
              <a:ext uri="{FF2B5EF4-FFF2-40B4-BE49-F238E27FC236}">
                <a16:creationId xmlns:a16="http://schemas.microsoft.com/office/drawing/2014/main" id="{70A159B0-63B1-4630-9BB0-6ED7793F0D8C}"/>
              </a:ext>
            </a:extLst>
          </p:cNvPr>
          <p:cNvSpPr/>
          <p:nvPr/>
        </p:nvSpPr>
        <p:spPr>
          <a:xfrm>
            <a:off x="8621028" y="4536283"/>
            <a:ext cx="4060031" cy="243601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rgbClr val="1D1C24"/>
                </a:solidFill>
                <a:latin typeface="HK Grotesk Light" panose="020B0604020202020204" charset="0"/>
              </a:rPr>
              <a:t>Results</a:t>
            </a:r>
          </a:p>
        </p:txBody>
      </p:sp>
      <p:sp>
        <p:nvSpPr>
          <p:cNvPr id="24" name="Freeform: Shape 23">
            <a:extLst>
              <a:ext uri="{FF2B5EF4-FFF2-40B4-BE49-F238E27FC236}">
                <a16:creationId xmlns:a16="http://schemas.microsoft.com/office/drawing/2014/main" id="{1BA28BF9-4616-458E-976C-CCE2E8103A17}"/>
              </a:ext>
            </a:extLst>
          </p:cNvPr>
          <p:cNvSpPr/>
          <p:nvPr/>
        </p:nvSpPr>
        <p:spPr>
          <a:xfrm>
            <a:off x="6427844" y="7203281"/>
            <a:ext cx="4060031" cy="243601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rgbClr val="1D1C24"/>
                </a:solidFill>
                <a:latin typeface="HK Grotesk Light" panose="020B0604020202020204" charset="0"/>
              </a:rPr>
              <a:t>Conclusion</a:t>
            </a:r>
          </a:p>
        </p:txBody>
      </p:sp>
      <p:sp>
        <p:nvSpPr>
          <p:cNvPr id="14" name="Slide Number Placeholder 4">
            <a:extLst>
              <a:ext uri="{FF2B5EF4-FFF2-40B4-BE49-F238E27FC236}">
                <a16:creationId xmlns:a16="http://schemas.microsoft.com/office/drawing/2014/main" id="{D1E69972-995B-4F48-8EA6-CF8EA0F8752D}"/>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B86C-A0CF-4CAF-B099-CCC747DF75F8}" type="slidenum">
              <a:rPr lang="en-US" sz="1800" smtClean="0">
                <a:solidFill>
                  <a:schemeClr val="tx1"/>
                </a:solidFill>
              </a:rPr>
              <a:t>2</a:t>
            </a:fld>
            <a:endParaRPr lang="en-US" sz="180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hree arrows on bullseye">
            <a:extLst>
              <a:ext uri="{FF2B5EF4-FFF2-40B4-BE49-F238E27FC236}">
                <a16:creationId xmlns:a16="http://schemas.microsoft.com/office/drawing/2014/main" id="{F18AB60D-68BD-4B3E-9EE2-63E6B93BC6B9}"/>
              </a:ext>
            </a:extLst>
          </p:cNvPr>
          <p:cNvPicPr>
            <a:picLocks noChangeAspect="1"/>
          </p:cNvPicPr>
          <p:nvPr/>
        </p:nvPicPr>
        <p:blipFill>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38104" y="-1132315"/>
            <a:ext cx="18764208" cy="12268200"/>
          </a:xfrm>
          <a:prstGeom prst="rect">
            <a:avLst/>
          </a:prstGeom>
        </p:spPr>
      </p:pic>
      <p:sp>
        <p:nvSpPr>
          <p:cNvPr id="14" name="Rectangle 13">
            <a:extLst>
              <a:ext uri="{FF2B5EF4-FFF2-40B4-BE49-F238E27FC236}">
                <a16:creationId xmlns:a16="http://schemas.microsoft.com/office/drawing/2014/main" id="{FCEA90D6-5A15-4971-B192-3D4836C00D4E}"/>
              </a:ext>
            </a:extLst>
          </p:cNvPr>
          <p:cNvSpPr/>
          <p:nvPr/>
        </p:nvSpPr>
        <p:spPr>
          <a:xfrm>
            <a:off x="-238104" y="-1232908"/>
            <a:ext cx="18764208" cy="12469385"/>
          </a:xfrm>
          <a:prstGeom prst="rect">
            <a:avLst/>
          </a:prstGeom>
          <a:gradFill>
            <a:gsLst>
              <a:gs pos="52000">
                <a:schemeClr val="bg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 Freeform: Shape 31">
            <a:extLst>
              <a:ext uri="{FF2B5EF4-FFF2-40B4-BE49-F238E27FC236}">
                <a16:creationId xmlns:a16="http://schemas.microsoft.com/office/drawing/2014/main" id="{0498E8E4-C752-41FC-9E3E-5CD30D85B5DB}"/>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dirty="0">
                <a:solidFill>
                  <a:schemeClr val="tx1"/>
                </a:solidFill>
                <a:latin typeface="HK Grotesk Light" panose="020B0604020202020204" charset="0"/>
              </a:rPr>
              <a:t>RQ2</a:t>
            </a:r>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TextBox 8">
            <a:extLst>
              <a:ext uri="{FF2B5EF4-FFF2-40B4-BE49-F238E27FC236}">
                <a16:creationId xmlns:a16="http://schemas.microsoft.com/office/drawing/2014/main" id="{1C4C2143-AFA4-40C4-8382-AB837A5B97D7}"/>
              </a:ext>
            </a:extLst>
          </p:cNvPr>
          <p:cNvSpPr txBox="1"/>
          <p:nvPr/>
        </p:nvSpPr>
        <p:spPr>
          <a:xfrm>
            <a:off x="-7781" y="8182336"/>
            <a:ext cx="18526104" cy="1938992"/>
          </a:xfrm>
          <a:prstGeom prst="rect">
            <a:avLst/>
          </a:prstGeom>
          <a:noFill/>
        </p:spPr>
        <p:txBody>
          <a:bodyPr wrap="square" rtlCol="0">
            <a:spAutoFit/>
          </a:bodyPr>
          <a:lstStyle/>
          <a:p>
            <a:r>
              <a:rPr lang="en-US" sz="4000" b="1" dirty="0"/>
              <a:t>Factors: </a:t>
            </a:r>
          </a:p>
          <a:p>
            <a:r>
              <a:rPr lang="en-US" sz="4000" b="1" dirty="0"/>
              <a:t>ML Applied:</a:t>
            </a:r>
            <a:r>
              <a:rPr lang="en-US" sz="4000" dirty="0"/>
              <a:t> No link was established</a:t>
            </a:r>
          </a:p>
          <a:p>
            <a:r>
              <a:rPr lang="en-US" sz="4000" b="1" dirty="0"/>
              <a:t>ML Tool, Non-ML : </a:t>
            </a:r>
            <a:r>
              <a:rPr lang="en-US" sz="4000" dirty="0"/>
              <a:t>Adoption of certain DevOps categories is linked to higher bug fixes </a:t>
            </a:r>
          </a:p>
        </p:txBody>
      </p:sp>
      <p:sp>
        <p:nvSpPr>
          <p:cNvPr id="11" name="Slide Number Placeholder 4">
            <a:extLst>
              <a:ext uri="{FF2B5EF4-FFF2-40B4-BE49-F238E27FC236}">
                <a16:creationId xmlns:a16="http://schemas.microsoft.com/office/drawing/2014/main" id="{63042884-3CC2-4AD3-A2D0-55B130FE88E8}"/>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20</a:t>
            </a:fld>
            <a:endParaRPr lang="en-US" sz="1800">
              <a:solidFill>
                <a:schemeClr val="tx1"/>
              </a:solidFill>
            </a:endParaRPr>
          </a:p>
        </p:txBody>
      </p:sp>
      <p:sp>
        <p:nvSpPr>
          <p:cNvPr id="5" name="TextBox 4">
            <a:extLst>
              <a:ext uri="{FF2B5EF4-FFF2-40B4-BE49-F238E27FC236}">
                <a16:creationId xmlns:a16="http://schemas.microsoft.com/office/drawing/2014/main" id="{4F59293F-A7CD-D290-53A1-AF45A39272D1}"/>
              </a:ext>
            </a:extLst>
          </p:cNvPr>
          <p:cNvSpPr txBox="1"/>
          <p:nvPr/>
        </p:nvSpPr>
        <p:spPr>
          <a:xfrm>
            <a:off x="3317988" y="465138"/>
            <a:ext cx="16122316" cy="769441"/>
          </a:xfrm>
          <a:prstGeom prst="rect">
            <a:avLst/>
          </a:prstGeom>
          <a:noFill/>
        </p:spPr>
        <p:txBody>
          <a:bodyPr wrap="square" rtlCol="0">
            <a:spAutoFit/>
          </a:bodyPr>
          <a:lstStyle/>
          <a:p>
            <a:r>
              <a:rPr lang="en-US" sz="4400" b="1" dirty="0"/>
              <a:t>DevOps usage goals</a:t>
            </a:r>
          </a:p>
        </p:txBody>
      </p:sp>
      <p:grpSp>
        <p:nvGrpSpPr>
          <p:cNvPr id="4" name="Group 3">
            <a:extLst>
              <a:ext uri="{FF2B5EF4-FFF2-40B4-BE49-F238E27FC236}">
                <a16:creationId xmlns:a16="http://schemas.microsoft.com/office/drawing/2014/main" id="{98CB23A0-E1A8-8423-36D5-D6AC8C3CE580}"/>
              </a:ext>
            </a:extLst>
          </p:cNvPr>
          <p:cNvGrpSpPr/>
          <p:nvPr/>
        </p:nvGrpSpPr>
        <p:grpSpPr>
          <a:xfrm>
            <a:off x="3574475" y="1335172"/>
            <a:ext cx="10803005" cy="7029758"/>
            <a:chOff x="3519190" y="1467819"/>
            <a:chExt cx="10132528" cy="6726290"/>
          </a:xfrm>
        </p:grpSpPr>
        <p:sp>
          <p:nvSpPr>
            <p:cNvPr id="3" name="Rectangle 2">
              <a:extLst>
                <a:ext uri="{FF2B5EF4-FFF2-40B4-BE49-F238E27FC236}">
                  <a16:creationId xmlns:a16="http://schemas.microsoft.com/office/drawing/2014/main" id="{A1E0C1AA-45DE-50E1-8FEE-4FF82B2060D6}"/>
                </a:ext>
              </a:extLst>
            </p:cNvPr>
            <p:cNvSpPr/>
            <p:nvPr/>
          </p:nvSpPr>
          <p:spPr>
            <a:xfrm>
              <a:off x="3519190" y="1467819"/>
              <a:ext cx="10132528" cy="67145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3036096F-E752-FF0B-77D9-70157584B0A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16537"/>
            <a:stretch/>
          </p:blipFill>
          <p:spPr>
            <a:xfrm>
              <a:off x="3519190" y="1467819"/>
              <a:ext cx="10050159" cy="6726290"/>
            </a:xfrm>
            <a:prstGeom prst="rect">
              <a:avLst/>
            </a:prstGeom>
          </p:spPr>
        </p:pic>
      </p:grpSp>
      <p:grpSp>
        <p:nvGrpSpPr>
          <p:cNvPr id="15" name="Group 14">
            <a:extLst>
              <a:ext uri="{FF2B5EF4-FFF2-40B4-BE49-F238E27FC236}">
                <a16:creationId xmlns:a16="http://schemas.microsoft.com/office/drawing/2014/main" id="{6731788F-ABC4-5629-8897-5DA07E9183E4}"/>
              </a:ext>
            </a:extLst>
          </p:cNvPr>
          <p:cNvGrpSpPr/>
          <p:nvPr/>
        </p:nvGrpSpPr>
        <p:grpSpPr>
          <a:xfrm>
            <a:off x="14768811" y="3393734"/>
            <a:ext cx="2438082" cy="1662914"/>
            <a:chOff x="15244355" y="3393734"/>
            <a:chExt cx="1962537" cy="1295568"/>
          </a:xfrm>
        </p:grpSpPr>
        <p:sp>
          <p:nvSpPr>
            <p:cNvPr id="7" name="Rectangle 6">
              <a:extLst>
                <a:ext uri="{FF2B5EF4-FFF2-40B4-BE49-F238E27FC236}">
                  <a16:creationId xmlns:a16="http://schemas.microsoft.com/office/drawing/2014/main" id="{19A20C45-066C-F590-1F20-23036F221B79}"/>
                </a:ext>
              </a:extLst>
            </p:cNvPr>
            <p:cNvSpPr/>
            <p:nvPr/>
          </p:nvSpPr>
          <p:spPr>
            <a:xfrm>
              <a:off x="15244355" y="3393735"/>
              <a:ext cx="1841862" cy="12955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BED9324E-044B-AC32-0D11-2258BF403B1E}"/>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8757" t="83394" r="41856"/>
            <a:stretch/>
          </p:blipFill>
          <p:spPr>
            <a:xfrm>
              <a:off x="15320730" y="3393734"/>
              <a:ext cx="1886162" cy="1295567"/>
            </a:xfrm>
            <a:prstGeom prst="rect">
              <a:avLst/>
            </a:prstGeom>
          </p:spPr>
        </p:pic>
      </p:grpSp>
    </p:spTree>
    <p:extLst>
      <p:ext uri="{BB962C8B-B14F-4D97-AF65-F5344CB8AC3E}">
        <p14:creationId xmlns:p14="http://schemas.microsoft.com/office/powerpoint/2010/main" val="190409738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ree arrows on bullseye">
            <a:extLst>
              <a:ext uri="{FF2B5EF4-FFF2-40B4-BE49-F238E27FC236}">
                <a16:creationId xmlns:a16="http://schemas.microsoft.com/office/drawing/2014/main" id="{42B33684-13DD-42E5-9087-5FC33F8AD65E}"/>
              </a:ext>
            </a:extLst>
          </p:cNvPr>
          <p:cNvPicPr>
            <a:picLocks noChangeAspect="1"/>
          </p:cNvPicPr>
          <p:nvPr/>
        </p:nvPicPr>
        <p:blipFill>
          <a:blip r:embed="rId2">
            <a:alphaModFix amt="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38104" y="-1132315"/>
            <a:ext cx="18764208" cy="12268200"/>
          </a:xfrm>
          <a:prstGeom prst="rect">
            <a:avLst/>
          </a:prstGeom>
        </p:spPr>
      </p:pic>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a:extLst>
              <a:ext uri="{FF2B5EF4-FFF2-40B4-BE49-F238E27FC236}">
                <a16:creationId xmlns:a16="http://schemas.microsoft.com/office/drawing/2014/main" id="{31BA83A6-DAFF-40B2-AEB8-9FE035154476}"/>
              </a:ext>
            </a:extLst>
          </p:cNvPr>
          <p:cNvSpPr/>
          <p:nvPr/>
        </p:nvSpPr>
        <p:spPr>
          <a:xfrm>
            <a:off x="-238104" y="-1091194"/>
            <a:ext cx="18764208" cy="12469385"/>
          </a:xfrm>
          <a:prstGeom prst="rect">
            <a:avLst/>
          </a:prstGeom>
          <a:gradFill>
            <a:gsLst>
              <a:gs pos="52000">
                <a:srgbClr val="B0C6E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 Freeform: Shape 31">
            <a:extLst>
              <a:ext uri="{FF2B5EF4-FFF2-40B4-BE49-F238E27FC236}">
                <a16:creationId xmlns:a16="http://schemas.microsoft.com/office/drawing/2014/main" id="{A47B1D82-B723-478B-9590-57B18862F4EA}"/>
              </a:ext>
            </a:extLst>
          </p:cNvPr>
          <p:cNvSpPr/>
          <p:nvPr/>
        </p:nvSpPr>
        <p:spPr>
          <a:xfrm>
            <a:off x="3574004" y="1938892"/>
            <a:ext cx="11194806"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buNone/>
            </a:pPr>
            <a:r>
              <a:rPr lang="en-US" sz="6000" dirty="0">
                <a:solidFill>
                  <a:schemeClr val="tx1"/>
                </a:solidFill>
                <a:latin typeface="HK Grotesk Light" panose="020B0604020202020204" charset="0"/>
              </a:rPr>
              <a:t>RQ3:What are the advantages of</a:t>
            </a:r>
          </a:p>
          <a:p>
            <a:pPr marL="0" lvl="0" indent="0" algn="ctr" defTabSz="1955800">
              <a:lnSpc>
                <a:spcPct val="90000"/>
              </a:lnSpc>
              <a:spcBef>
                <a:spcPct val="0"/>
              </a:spcBef>
              <a:buNone/>
            </a:pPr>
            <a:r>
              <a:rPr lang="en-US" sz="6000" dirty="0">
                <a:solidFill>
                  <a:schemeClr val="tx1"/>
                </a:solidFill>
                <a:latin typeface="HK Grotesk Light" panose="020B0604020202020204" charset="0"/>
              </a:rPr>
              <a:t>adopting DevOps tools across the different types of</a:t>
            </a:r>
          </a:p>
          <a:p>
            <a:pPr marL="0" lvl="0" indent="0" algn="ctr" defTabSz="1955800">
              <a:lnSpc>
                <a:spcPct val="90000"/>
              </a:lnSpc>
              <a:spcBef>
                <a:spcPct val="0"/>
              </a:spcBef>
              <a:buNone/>
            </a:pPr>
            <a:r>
              <a:rPr lang="en-US" sz="6000" dirty="0">
                <a:solidFill>
                  <a:schemeClr val="tx1"/>
                </a:solidFill>
                <a:latin typeface="HK Grotesk Light" panose="020B0604020202020204" charset="0"/>
              </a:rPr>
              <a:t>projects?</a:t>
            </a:r>
            <a:endParaRPr lang="en-US" sz="6000" kern="1200" dirty="0">
              <a:solidFill>
                <a:schemeClr val="tx1"/>
              </a:solidFill>
              <a:latin typeface="HK Grotesk Light" panose="020B0604020202020204" charset="0"/>
            </a:endParaRPr>
          </a:p>
        </p:txBody>
      </p:sp>
    </p:spTree>
    <p:extLst>
      <p:ext uri="{BB962C8B-B14F-4D97-AF65-F5344CB8AC3E}">
        <p14:creationId xmlns:p14="http://schemas.microsoft.com/office/powerpoint/2010/main" val="42240503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BCCD76E-BB1C-5B1F-30D1-985AAA0D6114}"/>
              </a:ext>
            </a:extLst>
          </p:cNvPr>
          <p:cNvSpPr/>
          <p:nvPr/>
        </p:nvSpPr>
        <p:spPr>
          <a:xfrm>
            <a:off x="3062170" y="1408803"/>
            <a:ext cx="12456261" cy="3229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hree arrows on bullseye">
            <a:extLst>
              <a:ext uri="{FF2B5EF4-FFF2-40B4-BE49-F238E27FC236}">
                <a16:creationId xmlns:a16="http://schemas.microsoft.com/office/drawing/2014/main" id="{F18AB60D-68BD-4B3E-9EE2-63E6B93BC6B9}"/>
              </a:ext>
            </a:extLst>
          </p:cNvPr>
          <p:cNvPicPr>
            <a:picLocks noChangeAspect="1"/>
          </p:cNvPicPr>
          <p:nvPr/>
        </p:nvPicPr>
        <p:blipFill>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38104" y="-1132315"/>
            <a:ext cx="18764208" cy="12268200"/>
          </a:xfrm>
          <a:prstGeom prst="rect">
            <a:avLst/>
          </a:prstGeom>
        </p:spPr>
      </p:pic>
      <p:sp>
        <p:nvSpPr>
          <p:cNvPr id="14" name="Rectangle 13">
            <a:extLst>
              <a:ext uri="{FF2B5EF4-FFF2-40B4-BE49-F238E27FC236}">
                <a16:creationId xmlns:a16="http://schemas.microsoft.com/office/drawing/2014/main" id="{FCEA90D6-5A15-4971-B192-3D4836C00D4E}"/>
              </a:ext>
            </a:extLst>
          </p:cNvPr>
          <p:cNvSpPr/>
          <p:nvPr/>
        </p:nvSpPr>
        <p:spPr>
          <a:xfrm>
            <a:off x="-238104" y="-1179543"/>
            <a:ext cx="18764208" cy="12469385"/>
          </a:xfrm>
          <a:prstGeom prst="rect">
            <a:avLst/>
          </a:prstGeom>
          <a:gradFill>
            <a:gsLst>
              <a:gs pos="52000">
                <a:schemeClr val="bg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 Freeform: Shape 31">
            <a:extLst>
              <a:ext uri="{FF2B5EF4-FFF2-40B4-BE49-F238E27FC236}">
                <a16:creationId xmlns:a16="http://schemas.microsoft.com/office/drawing/2014/main" id="{0498E8E4-C752-41FC-9E3E-5CD30D85B5DB}"/>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dirty="0">
                <a:solidFill>
                  <a:schemeClr val="tx1"/>
                </a:solidFill>
                <a:latin typeface="HK Grotesk Light" panose="020B0604020202020204" charset="0"/>
              </a:rPr>
              <a:t>RQ3</a:t>
            </a:r>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TextBox 8">
            <a:extLst>
              <a:ext uri="{FF2B5EF4-FFF2-40B4-BE49-F238E27FC236}">
                <a16:creationId xmlns:a16="http://schemas.microsoft.com/office/drawing/2014/main" id="{1C4C2143-AFA4-40C4-8382-AB837A5B97D7}"/>
              </a:ext>
            </a:extLst>
          </p:cNvPr>
          <p:cNvSpPr txBox="1"/>
          <p:nvPr/>
        </p:nvSpPr>
        <p:spPr>
          <a:xfrm>
            <a:off x="27248" y="8039241"/>
            <a:ext cx="18526104" cy="2185214"/>
          </a:xfrm>
          <a:prstGeom prst="rect">
            <a:avLst/>
          </a:prstGeom>
          <a:noFill/>
        </p:spPr>
        <p:txBody>
          <a:bodyPr wrap="square" rtlCol="0">
            <a:spAutoFit/>
          </a:bodyPr>
          <a:lstStyle/>
          <a:p>
            <a:r>
              <a:rPr lang="en-US" sz="3400" b="1" dirty="0"/>
              <a:t>Factors: </a:t>
            </a:r>
          </a:p>
          <a:p>
            <a:r>
              <a:rPr lang="en-US" sz="3400" b="1" dirty="0"/>
              <a:t>ML Applied:</a:t>
            </a:r>
            <a:r>
              <a:rPr lang="en-US" sz="3400" dirty="0"/>
              <a:t> Adoption of DevOps has the largest effect on its monthly commits</a:t>
            </a:r>
          </a:p>
          <a:p>
            <a:r>
              <a:rPr lang="en-US" sz="3400" b="1" dirty="0"/>
              <a:t>ML Tool: </a:t>
            </a:r>
            <a:r>
              <a:rPr lang="en-US" sz="3400" dirty="0"/>
              <a:t>Adoption of DevOps has an important effect, other factors have larger effect </a:t>
            </a:r>
          </a:p>
          <a:p>
            <a:r>
              <a:rPr lang="en-US" sz="3400" b="1" dirty="0"/>
              <a:t>Non-ML: </a:t>
            </a:r>
            <a:r>
              <a:rPr lang="en-US" sz="3400" dirty="0"/>
              <a:t>Adoption of DevOps has an important effect, other factors have larger effect </a:t>
            </a:r>
          </a:p>
        </p:txBody>
      </p:sp>
      <p:sp>
        <p:nvSpPr>
          <p:cNvPr id="11" name="Slide Number Placeholder 4">
            <a:extLst>
              <a:ext uri="{FF2B5EF4-FFF2-40B4-BE49-F238E27FC236}">
                <a16:creationId xmlns:a16="http://schemas.microsoft.com/office/drawing/2014/main" id="{63042884-3CC2-4AD3-A2D0-55B130FE88E8}"/>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22</a:t>
            </a:fld>
            <a:endParaRPr lang="en-US" sz="1800">
              <a:solidFill>
                <a:schemeClr val="tx1"/>
              </a:solidFill>
            </a:endParaRPr>
          </a:p>
        </p:txBody>
      </p:sp>
      <p:sp>
        <p:nvSpPr>
          <p:cNvPr id="5" name="TextBox 4">
            <a:extLst>
              <a:ext uri="{FF2B5EF4-FFF2-40B4-BE49-F238E27FC236}">
                <a16:creationId xmlns:a16="http://schemas.microsoft.com/office/drawing/2014/main" id="{4F59293F-A7CD-D290-53A1-AF45A39272D1}"/>
              </a:ext>
            </a:extLst>
          </p:cNvPr>
          <p:cNvSpPr txBox="1"/>
          <p:nvPr/>
        </p:nvSpPr>
        <p:spPr>
          <a:xfrm>
            <a:off x="3317988" y="508680"/>
            <a:ext cx="16122316" cy="769441"/>
          </a:xfrm>
          <a:prstGeom prst="rect">
            <a:avLst/>
          </a:prstGeom>
          <a:noFill/>
        </p:spPr>
        <p:txBody>
          <a:bodyPr wrap="square" rtlCol="0">
            <a:spAutoFit/>
          </a:bodyPr>
          <a:lstStyle/>
          <a:p>
            <a:r>
              <a:rPr lang="en-US" sz="4400" b="1" dirty="0"/>
              <a:t>Commit Frequency</a:t>
            </a:r>
          </a:p>
        </p:txBody>
      </p:sp>
      <p:grpSp>
        <p:nvGrpSpPr>
          <p:cNvPr id="19" name="Group 18">
            <a:extLst>
              <a:ext uri="{FF2B5EF4-FFF2-40B4-BE49-F238E27FC236}">
                <a16:creationId xmlns:a16="http://schemas.microsoft.com/office/drawing/2014/main" id="{F02F191C-5E7D-426D-7884-9C608BE738D0}"/>
              </a:ext>
            </a:extLst>
          </p:cNvPr>
          <p:cNvGrpSpPr/>
          <p:nvPr/>
        </p:nvGrpSpPr>
        <p:grpSpPr>
          <a:xfrm>
            <a:off x="4857930" y="4852702"/>
            <a:ext cx="9276081" cy="3699522"/>
            <a:chOff x="4860834" y="4790048"/>
            <a:chExt cx="8098087" cy="3229710"/>
          </a:xfrm>
        </p:grpSpPr>
        <p:sp>
          <p:nvSpPr>
            <p:cNvPr id="17" name="Rectangle 16">
              <a:extLst>
                <a:ext uri="{FF2B5EF4-FFF2-40B4-BE49-F238E27FC236}">
                  <a16:creationId xmlns:a16="http://schemas.microsoft.com/office/drawing/2014/main" id="{7191EEE4-55E8-CED1-785C-3E42EB684641}"/>
                </a:ext>
              </a:extLst>
            </p:cNvPr>
            <p:cNvSpPr/>
            <p:nvPr/>
          </p:nvSpPr>
          <p:spPr>
            <a:xfrm>
              <a:off x="4860834" y="4790048"/>
              <a:ext cx="8098087" cy="3167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A58A1284-1AAC-AADD-F90F-29B9E3AD9A9C}"/>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0825"/>
            <a:stretch/>
          </p:blipFill>
          <p:spPr>
            <a:xfrm>
              <a:off x="4875292" y="4790048"/>
              <a:ext cx="8001364" cy="3229710"/>
            </a:xfrm>
            <a:prstGeom prst="rect">
              <a:avLst/>
            </a:prstGeom>
          </p:spPr>
        </p:pic>
      </p:grpSp>
      <p:pic>
        <p:nvPicPr>
          <p:cNvPr id="4" name="Graphic 3">
            <a:extLst>
              <a:ext uri="{FF2B5EF4-FFF2-40B4-BE49-F238E27FC236}">
                <a16:creationId xmlns:a16="http://schemas.microsoft.com/office/drawing/2014/main" id="{6D3B3879-9ECB-269F-46B3-92FB7B0C86D8}"/>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39682"/>
          <a:stretch/>
        </p:blipFill>
        <p:spPr>
          <a:xfrm>
            <a:off x="2939809" y="1155152"/>
            <a:ext cx="14721682" cy="3859338"/>
          </a:xfrm>
          <a:prstGeom prst="rect">
            <a:avLst/>
          </a:prstGeom>
        </p:spPr>
      </p:pic>
    </p:spTree>
    <p:extLst>
      <p:ext uri="{BB962C8B-B14F-4D97-AF65-F5344CB8AC3E}">
        <p14:creationId xmlns:p14="http://schemas.microsoft.com/office/powerpoint/2010/main" val="281739711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BCCD76E-BB1C-5B1F-30D1-985AAA0D6114}"/>
              </a:ext>
            </a:extLst>
          </p:cNvPr>
          <p:cNvSpPr/>
          <p:nvPr/>
        </p:nvSpPr>
        <p:spPr>
          <a:xfrm>
            <a:off x="3062170" y="1408803"/>
            <a:ext cx="12456261" cy="3229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hree arrows on bullseye">
            <a:extLst>
              <a:ext uri="{FF2B5EF4-FFF2-40B4-BE49-F238E27FC236}">
                <a16:creationId xmlns:a16="http://schemas.microsoft.com/office/drawing/2014/main" id="{F18AB60D-68BD-4B3E-9EE2-63E6B93BC6B9}"/>
              </a:ext>
            </a:extLst>
          </p:cNvPr>
          <p:cNvPicPr>
            <a:picLocks noChangeAspect="1"/>
          </p:cNvPicPr>
          <p:nvPr/>
        </p:nvPicPr>
        <p:blipFill>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38104" y="-1132315"/>
            <a:ext cx="18764208" cy="12268200"/>
          </a:xfrm>
          <a:prstGeom prst="rect">
            <a:avLst/>
          </a:prstGeom>
        </p:spPr>
      </p:pic>
      <p:sp>
        <p:nvSpPr>
          <p:cNvPr id="14" name="Rectangle 13">
            <a:extLst>
              <a:ext uri="{FF2B5EF4-FFF2-40B4-BE49-F238E27FC236}">
                <a16:creationId xmlns:a16="http://schemas.microsoft.com/office/drawing/2014/main" id="{FCEA90D6-5A15-4971-B192-3D4836C00D4E}"/>
              </a:ext>
            </a:extLst>
          </p:cNvPr>
          <p:cNvSpPr/>
          <p:nvPr/>
        </p:nvSpPr>
        <p:spPr>
          <a:xfrm>
            <a:off x="-238104" y="-1232908"/>
            <a:ext cx="18764208" cy="12469385"/>
          </a:xfrm>
          <a:prstGeom prst="rect">
            <a:avLst/>
          </a:prstGeom>
          <a:gradFill>
            <a:gsLst>
              <a:gs pos="52000">
                <a:schemeClr val="bg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 Freeform: Shape 31">
            <a:extLst>
              <a:ext uri="{FF2B5EF4-FFF2-40B4-BE49-F238E27FC236}">
                <a16:creationId xmlns:a16="http://schemas.microsoft.com/office/drawing/2014/main" id="{0498E8E4-C752-41FC-9E3E-5CD30D85B5DB}"/>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dirty="0">
                <a:solidFill>
                  <a:schemeClr val="tx1"/>
                </a:solidFill>
                <a:latin typeface="HK Grotesk Light" panose="020B0604020202020204" charset="0"/>
              </a:rPr>
              <a:t>RQ3</a:t>
            </a:r>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TextBox 8">
            <a:extLst>
              <a:ext uri="{FF2B5EF4-FFF2-40B4-BE49-F238E27FC236}">
                <a16:creationId xmlns:a16="http://schemas.microsoft.com/office/drawing/2014/main" id="{1C4C2143-AFA4-40C4-8382-AB837A5B97D7}"/>
              </a:ext>
            </a:extLst>
          </p:cNvPr>
          <p:cNvSpPr txBox="1"/>
          <p:nvPr/>
        </p:nvSpPr>
        <p:spPr>
          <a:xfrm>
            <a:off x="0" y="7978676"/>
            <a:ext cx="18526104" cy="2185214"/>
          </a:xfrm>
          <a:prstGeom prst="rect">
            <a:avLst/>
          </a:prstGeom>
          <a:noFill/>
        </p:spPr>
        <p:txBody>
          <a:bodyPr wrap="square" rtlCol="0">
            <a:spAutoFit/>
          </a:bodyPr>
          <a:lstStyle/>
          <a:p>
            <a:r>
              <a:rPr lang="en-US" sz="3400" b="1" dirty="0"/>
              <a:t>Factors: </a:t>
            </a:r>
          </a:p>
          <a:p>
            <a:r>
              <a:rPr lang="en-US" sz="3400" b="1" dirty="0"/>
              <a:t>ML Applied:</a:t>
            </a:r>
            <a:r>
              <a:rPr lang="en-US" sz="3400" dirty="0"/>
              <a:t> Adoption of DevOps has the largest effect on its monthly merges</a:t>
            </a:r>
          </a:p>
          <a:p>
            <a:r>
              <a:rPr lang="en-US" sz="3400" b="1" dirty="0"/>
              <a:t>ML Tool: </a:t>
            </a:r>
            <a:r>
              <a:rPr lang="en-US" sz="3400" dirty="0"/>
              <a:t>Adoption of DevOps has an important effect, other factors have larger effect </a:t>
            </a:r>
          </a:p>
          <a:p>
            <a:r>
              <a:rPr lang="en-US" sz="3400" b="1" dirty="0"/>
              <a:t>Non-ML: </a:t>
            </a:r>
            <a:r>
              <a:rPr lang="en-US" sz="3400" dirty="0"/>
              <a:t>Adoption of certain DevOps tools has an important effect, other factors have larger effect </a:t>
            </a:r>
          </a:p>
        </p:txBody>
      </p:sp>
      <p:sp>
        <p:nvSpPr>
          <p:cNvPr id="11" name="Slide Number Placeholder 4">
            <a:extLst>
              <a:ext uri="{FF2B5EF4-FFF2-40B4-BE49-F238E27FC236}">
                <a16:creationId xmlns:a16="http://schemas.microsoft.com/office/drawing/2014/main" id="{63042884-3CC2-4AD3-A2D0-55B130FE88E8}"/>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23</a:t>
            </a:fld>
            <a:endParaRPr lang="en-US" sz="1800">
              <a:solidFill>
                <a:schemeClr val="tx1"/>
              </a:solidFill>
            </a:endParaRPr>
          </a:p>
        </p:txBody>
      </p:sp>
      <p:sp>
        <p:nvSpPr>
          <p:cNvPr id="5" name="TextBox 4">
            <a:extLst>
              <a:ext uri="{FF2B5EF4-FFF2-40B4-BE49-F238E27FC236}">
                <a16:creationId xmlns:a16="http://schemas.microsoft.com/office/drawing/2014/main" id="{4F59293F-A7CD-D290-53A1-AF45A39272D1}"/>
              </a:ext>
            </a:extLst>
          </p:cNvPr>
          <p:cNvSpPr txBox="1"/>
          <p:nvPr/>
        </p:nvSpPr>
        <p:spPr>
          <a:xfrm>
            <a:off x="3317988" y="508680"/>
            <a:ext cx="16122316" cy="769441"/>
          </a:xfrm>
          <a:prstGeom prst="rect">
            <a:avLst/>
          </a:prstGeom>
          <a:noFill/>
        </p:spPr>
        <p:txBody>
          <a:bodyPr wrap="square" rtlCol="0">
            <a:spAutoFit/>
          </a:bodyPr>
          <a:lstStyle/>
          <a:p>
            <a:r>
              <a:rPr lang="en-US" sz="4400" b="1" dirty="0"/>
              <a:t>Merging Frequency</a:t>
            </a:r>
          </a:p>
        </p:txBody>
      </p:sp>
      <p:grpSp>
        <p:nvGrpSpPr>
          <p:cNvPr id="19" name="Group 18">
            <a:extLst>
              <a:ext uri="{FF2B5EF4-FFF2-40B4-BE49-F238E27FC236}">
                <a16:creationId xmlns:a16="http://schemas.microsoft.com/office/drawing/2014/main" id="{1F5B85B2-3935-E7EE-6023-C3E9DBCE882A}"/>
              </a:ext>
            </a:extLst>
          </p:cNvPr>
          <p:cNvGrpSpPr/>
          <p:nvPr/>
        </p:nvGrpSpPr>
        <p:grpSpPr>
          <a:xfrm>
            <a:off x="2931540" y="1330777"/>
            <a:ext cx="14944343" cy="3880657"/>
            <a:chOff x="3548218" y="1901123"/>
            <a:chExt cx="12427233" cy="3227029"/>
          </a:xfrm>
        </p:grpSpPr>
        <p:sp>
          <p:nvSpPr>
            <p:cNvPr id="18" name="Rectangle 17">
              <a:extLst>
                <a:ext uri="{FF2B5EF4-FFF2-40B4-BE49-F238E27FC236}">
                  <a16:creationId xmlns:a16="http://schemas.microsoft.com/office/drawing/2014/main" id="{1943C092-907D-A807-B827-1D4F377C6B10}"/>
                </a:ext>
              </a:extLst>
            </p:cNvPr>
            <p:cNvSpPr/>
            <p:nvPr/>
          </p:nvSpPr>
          <p:spPr>
            <a:xfrm>
              <a:off x="3645041" y="1980661"/>
              <a:ext cx="12330410" cy="3147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760DC281-ACAA-34B1-4CC9-4AA797EA7EBC}"/>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39076"/>
            <a:stretch/>
          </p:blipFill>
          <p:spPr>
            <a:xfrm>
              <a:off x="3548218" y="1901123"/>
              <a:ext cx="12268331" cy="3126436"/>
            </a:xfrm>
            <a:prstGeom prst="rect">
              <a:avLst/>
            </a:prstGeom>
          </p:spPr>
        </p:pic>
      </p:grpSp>
      <p:grpSp>
        <p:nvGrpSpPr>
          <p:cNvPr id="21" name="Group 20">
            <a:extLst>
              <a:ext uri="{FF2B5EF4-FFF2-40B4-BE49-F238E27FC236}">
                <a16:creationId xmlns:a16="http://schemas.microsoft.com/office/drawing/2014/main" id="{094DFB26-E7FE-BB93-743D-13A99FA8E448}"/>
              </a:ext>
            </a:extLst>
          </p:cNvPr>
          <p:cNvGrpSpPr/>
          <p:nvPr/>
        </p:nvGrpSpPr>
        <p:grpSpPr>
          <a:xfrm>
            <a:off x="5232634" y="5075992"/>
            <a:ext cx="8538334" cy="3440453"/>
            <a:chOff x="3325068" y="5027560"/>
            <a:chExt cx="7232377" cy="2914228"/>
          </a:xfrm>
        </p:grpSpPr>
        <p:sp>
          <p:nvSpPr>
            <p:cNvPr id="20" name="Rectangle 19">
              <a:extLst>
                <a:ext uri="{FF2B5EF4-FFF2-40B4-BE49-F238E27FC236}">
                  <a16:creationId xmlns:a16="http://schemas.microsoft.com/office/drawing/2014/main" id="{D0E1AE4A-A12E-75F4-AEF7-7000F0F4DC13}"/>
                </a:ext>
              </a:extLst>
            </p:cNvPr>
            <p:cNvSpPr/>
            <p:nvPr/>
          </p:nvSpPr>
          <p:spPr>
            <a:xfrm>
              <a:off x="3325068" y="5079466"/>
              <a:ext cx="7232377" cy="2862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4627B5F-AE73-8ACA-1ABA-BE6C1A378530}"/>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0704"/>
            <a:stretch/>
          </p:blipFill>
          <p:spPr>
            <a:xfrm>
              <a:off x="3371093" y="5027560"/>
              <a:ext cx="7186352" cy="2839313"/>
            </a:xfrm>
            <a:prstGeom prst="rect">
              <a:avLst/>
            </a:prstGeom>
          </p:spPr>
        </p:pic>
      </p:grpSp>
    </p:spTree>
    <p:extLst>
      <p:ext uri="{BB962C8B-B14F-4D97-AF65-F5344CB8AC3E}">
        <p14:creationId xmlns:p14="http://schemas.microsoft.com/office/powerpoint/2010/main" val="98981769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BCCD76E-BB1C-5B1F-30D1-985AAA0D6114}"/>
              </a:ext>
            </a:extLst>
          </p:cNvPr>
          <p:cNvSpPr/>
          <p:nvPr/>
        </p:nvSpPr>
        <p:spPr>
          <a:xfrm>
            <a:off x="3062170" y="1408803"/>
            <a:ext cx="12456261" cy="3229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hree arrows on bullseye">
            <a:extLst>
              <a:ext uri="{FF2B5EF4-FFF2-40B4-BE49-F238E27FC236}">
                <a16:creationId xmlns:a16="http://schemas.microsoft.com/office/drawing/2014/main" id="{F18AB60D-68BD-4B3E-9EE2-63E6B93BC6B9}"/>
              </a:ext>
            </a:extLst>
          </p:cNvPr>
          <p:cNvPicPr>
            <a:picLocks noChangeAspect="1"/>
          </p:cNvPicPr>
          <p:nvPr/>
        </p:nvPicPr>
        <p:blipFill>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38104" y="-1132315"/>
            <a:ext cx="18764208" cy="12268200"/>
          </a:xfrm>
          <a:prstGeom prst="rect">
            <a:avLst/>
          </a:prstGeom>
        </p:spPr>
      </p:pic>
      <p:sp>
        <p:nvSpPr>
          <p:cNvPr id="14" name="Rectangle 13">
            <a:extLst>
              <a:ext uri="{FF2B5EF4-FFF2-40B4-BE49-F238E27FC236}">
                <a16:creationId xmlns:a16="http://schemas.microsoft.com/office/drawing/2014/main" id="{FCEA90D6-5A15-4971-B192-3D4836C00D4E}"/>
              </a:ext>
            </a:extLst>
          </p:cNvPr>
          <p:cNvSpPr/>
          <p:nvPr/>
        </p:nvSpPr>
        <p:spPr>
          <a:xfrm>
            <a:off x="-238104" y="-1232908"/>
            <a:ext cx="18764208" cy="12469385"/>
          </a:xfrm>
          <a:prstGeom prst="rect">
            <a:avLst/>
          </a:prstGeom>
          <a:gradFill>
            <a:gsLst>
              <a:gs pos="52000">
                <a:schemeClr val="bg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 Freeform: Shape 31">
            <a:extLst>
              <a:ext uri="{FF2B5EF4-FFF2-40B4-BE49-F238E27FC236}">
                <a16:creationId xmlns:a16="http://schemas.microsoft.com/office/drawing/2014/main" id="{0498E8E4-C752-41FC-9E3E-5CD30D85B5DB}"/>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dirty="0">
                <a:solidFill>
                  <a:schemeClr val="tx1"/>
                </a:solidFill>
                <a:latin typeface="HK Grotesk Light" panose="020B0604020202020204" charset="0"/>
              </a:rPr>
              <a:t>RQ3</a:t>
            </a:r>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TextBox 8">
            <a:extLst>
              <a:ext uri="{FF2B5EF4-FFF2-40B4-BE49-F238E27FC236}">
                <a16:creationId xmlns:a16="http://schemas.microsoft.com/office/drawing/2014/main" id="{1C4C2143-AFA4-40C4-8382-AB837A5B97D7}"/>
              </a:ext>
            </a:extLst>
          </p:cNvPr>
          <p:cNvSpPr txBox="1"/>
          <p:nvPr/>
        </p:nvSpPr>
        <p:spPr>
          <a:xfrm>
            <a:off x="0" y="7978676"/>
            <a:ext cx="18526104" cy="2185214"/>
          </a:xfrm>
          <a:prstGeom prst="rect">
            <a:avLst/>
          </a:prstGeom>
          <a:noFill/>
        </p:spPr>
        <p:txBody>
          <a:bodyPr wrap="square" rtlCol="0">
            <a:spAutoFit/>
          </a:bodyPr>
          <a:lstStyle/>
          <a:p>
            <a:r>
              <a:rPr lang="en-US" sz="3400" b="1" dirty="0"/>
              <a:t>Factors: </a:t>
            </a:r>
          </a:p>
          <a:p>
            <a:r>
              <a:rPr lang="en-US" sz="3400" b="1" dirty="0"/>
              <a:t>ML Applied:</a:t>
            </a:r>
            <a:r>
              <a:rPr lang="en-US" sz="3400" dirty="0"/>
              <a:t> Adoption of DevOps has an important effect, other factors have larger effect </a:t>
            </a:r>
          </a:p>
          <a:p>
            <a:r>
              <a:rPr lang="en-US" sz="3400" b="1" dirty="0"/>
              <a:t>ML Tool: </a:t>
            </a:r>
            <a:r>
              <a:rPr lang="en-US" sz="3400" dirty="0"/>
              <a:t>Adoption of DevOps has an important effect, other factors have larger effect </a:t>
            </a:r>
          </a:p>
          <a:p>
            <a:r>
              <a:rPr lang="en-US" sz="3400" b="1" dirty="0"/>
              <a:t>Non-ML: </a:t>
            </a:r>
            <a:r>
              <a:rPr lang="en-US" sz="3400" dirty="0"/>
              <a:t>Adoption of DevOps tools has an important effect, other factors have larger effect </a:t>
            </a:r>
          </a:p>
        </p:txBody>
      </p:sp>
      <p:sp>
        <p:nvSpPr>
          <p:cNvPr id="11" name="Slide Number Placeholder 4">
            <a:extLst>
              <a:ext uri="{FF2B5EF4-FFF2-40B4-BE49-F238E27FC236}">
                <a16:creationId xmlns:a16="http://schemas.microsoft.com/office/drawing/2014/main" id="{63042884-3CC2-4AD3-A2D0-55B130FE88E8}"/>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24</a:t>
            </a:fld>
            <a:endParaRPr lang="en-US" sz="1800">
              <a:solidFill>
                <a:schemeClr val="tx1"/>
              </a:solidFill>
            </a:endParaRPr>
          </a:p>
        </p:txBody>
      </p:sp>
      <p:sp>
        <p:nvSpPr>
          <p:cNvPr id="5" name="TextBox 4">
            <a:extLst>
              <a:ext uri="{FF2B5EF4-FFF2-40B4-BE49-F238E27FC236}">
                <a16:creationId xmlns:a16="http://schemas.microsoft.com/office/drawing/2014/main" id="{4F59293F-A7CD-D290-53A1-AF45A39272D1}"/>
              </a:ext>
            </a:extLst>
          </p:cNvPr>
          <p:cNvSpPr txBox="1"/>
          <p:nvPr/>
        </p:nvSpPr>
        <p:spPr>
          <a:xfrm>
            <a:off x="3317988" y="508680"/>
            <a:ext cx="16122316" cy="769441"/>
          </a:xfrm>
          <a:prstGeom prst="rect">
            <a:avLst/>
          </a:prstGeom>
          <a:noFill/>
        </p:spPr>
        <p:txBody>
          <a:bodyPr wrap="square" rtlCol="0">
            <a:spAutoFit/>
          </a:bodyPr>
          <a:lstStyle/>
          <a:p>
            <a:r>
              <a:rPr lang="en-US" sz="4400" b="1" dirty="0"/>
              <a:t>Issue  Duration</a:t>
            </a:r>
          </a:p>
        </p:txBody>
      </p:sp>
      <p:sp>
        <p:nvSpPr>
          <p:cNvPr id="18" name="Rectangle 17">
            <a:extLst>
              <a:ext uri="{FF2B5EF4-FFF2-40B4-BE49-F238E27FC236}">
                <a16:creationId xmlns:a16="http://schemas.microsoft.com/office/drawing/2014/main" id="{1943C092-907D-A807-B827-1D4F377C6B10}"/>
              </a:ext>
            </a:extLst>
          </p:cNvPr>
          <p:cNvSpPr/>
          <p:nvPr/>
        </p:nvSpPr>
        <p:spPr>
          <a:xfrm>
            <a:off x="3047974" y="1426425"/>
            <a:ext cx="14827909" cy="3785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0E1AE4A-A12E-75F4-AEF7-7000F0F4DC13}"/>
              </a:ext>
            </a:extLst>
          </p:cNvPr>
          <p:cNvSpPr/>
          <p:nvPr/>
        </p:nvSpPr>
        <p:spPr>
          <a:xfrm>
            <a:off x="5232634" y="5137271"/>
            <a:ext cx="8538334" cy="3379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4B797787-0890-95E8-5555-D48C9CF94AD3}"/>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38243"/>
          <a:stretch/>
        </p:blipFill>
        <p:spPr>
          <a:xfrm>
            <a:off x="3317988" y="1426425"/>
            <a:ext cx="14281570" cy="3854265"/>
          </a:xfrm>
          <a:prstGeom prst="rect">
            <a:avLst/>
          </a:prstGeom>
        </p:spPr>
      </p:pic>
      <p:pic>
        <p:nvPicPr>
          <p:cNvPr id="15" name="Graphic 14">
            <a:extLst>
              <a:ext uri="{FF2B5EF4-FFF2-40B4-BE49-F238E27FC236}">
                <a16:creationId xmlns:a16="http://schemas.microsoft.com/office/drawing/2014/main" id="{05CD872C-0CDC-C8F0-7E84-37621C413ED2}"/>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1547"/>
          <a:stretch/>
        </p:blipFill>
        <p:spPr>
          <a:xfrm>
            <a:off x="5393532" y="4995274"/>
            <a:ext cx="8216537" cy="3561348"/>
          </a:xfrm>
          <a:prstGeom prst="rect">
            <a:avLst/>
          </a:prstGeom>
        </p:spPr>
      </p:pic>
    </p:spTree>
    <p:extLst>
      <p:ext uri="{BB962C8B-B14F-4D97-AF65-F5344CB8AC3E}">
        <p14:creationId xmlns:p14="http://schemas.microsoft.com/office/powerpoint/2010/main" val="264720849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BCCD76E-BB1C-5B1F-30D1-985AAA0D6114}"/>
              </a:ext>
            </a:extLst>
          </p:cNvPr>
          <p:cNvSpPr/>
          <p:nvPr/>
        </p:nvSpPr>
        <p:spPr>
          <a:xfrm>
            <a:off x="3062170" y="1408803"/>
            <a:ext cx="12456261" cy="3229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hree arrows on bullseye">
            <a:extLst>
              <a:ext uri="{FF2B5EF4-FFF2-40B4-BE49-F238E27FC236}">
                <a16:creationId xmlns:a16="http://schemas.microsoft.com/office/drawing/2014/main" id="{F18AB60D-68BD-4B3E-9EE2-63E6B93BC6B9}"/>
              </a:ext>
            </a:extLst>
          </p:cNvPr>
          <p:cNvPicPr>
            <a:picLocks noChangeAspect="1"/>
          </p:cNvPicPr>
          <p:nvPr/>
        </p:nvPicPr>
        <p:blipFill>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38104" y="-1132315"/>
            <a:ext cx="18764208" cy="12268200"/>
          </a:xfrm>
          <a:prstGeom prst="rect">
            <a:avLst/>
          </a:prstGeom>
        </p:spPr>
      </p:pic>
      <p:sp>
        <p:nvSpPr>
          <p:cNvPr id="14" name="Rectangle 13">
            <a:extLst>
              <a:ext uri="{FF2B5EF4-FFF2-40B4-BE49-F238E27FC236}">
                <a16:creationId xmlns:a16="http://schemas.microsoft.com/office/drawing/2014/main" id="{FCEA90D6-5A15-4971-B192-3D4836C00D4E}"/>
              </a:ext>
            </a:extLst>
          </p:cNvPr>
          <p:cNvSpPr/>
          <p:nvPr/>
        </p:nvSpPr>
        <p:spPr>
          <a:xfrm>
            <a:off x="-238104" y="-1232908"/>
            <a:ext cx="18764208" cy="12469385"/>
          </a:xfrm>
          <a:prstGeom prst="rect">
            <a:avLst/>
          </a:prstGeom>
          <a:gradFill>
            <a:gsLst>
              <a:gs pos="52000">
                <a:schemeClr val="bg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 Freeform: Shape 31">
            <a:extLst>
              <a:ext uri="{FF2B5EF4-FFF2-40B4-BE49-F238E27FC236}">
                <a16:creationId xmlns:a16="http://schemas.microsoft.com/office/drawing/2014/main" id="{0498E8E4-C752-41FC-9E3E-5CD30D85B5DB}"/>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dirty="0">
                <a:solidFill>
                  <a:schemeClr val="tx1"/>
                </a:solidFill>
                <a:latin typeface="HK Grotesk Light" panose="020B0604020202020204" charset="0"/>
              </a:rPr>
              <a:t>RQ3</a:t>
            </a:r>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TextBox 8">
            <a:extLst>
              <a:ext uri="{FF2B5EF4-FFF2-40B4-BE49-F238E27FC236}">
                <a16:creationId xmlns:a16="http://schemas.microsoft.com/office/drawing/2014/main" id="{1C4C2143-AFA4-40C4-8382-AB837A5B97D7}"/>
              </a:ext>
            </a:extLst>
          </p:cNvPr>
          <p:cNvSpPr txBox="1"/>
          <p:nvPr/>
        </p:nvSpPr>
        <p:spPr>
          <a:xfrm>
            <a:off x="152400" y="7583277"/>
            <a:ext cx="18526104" cy="2308324"/>
          </a:xfrm>
          <a:prstGeom prst="rect">
            <a:avLst/>
          </a:prstGeom>
          <a:noFill/>
        </p:spPr>
        <p:txBody>
          <a:bodyPr wrap="square" rtlCol="0">
            <a:spAutoFit/>
          </a:bodyPr>
          <a:lstStyle/>
          <a:p>
            <a:r>
              <a:rPr lang="en-US" sz="3600" b="1" dirty="0"/>
              <a:t>Factors: </a:t>
            </a:r>
          </a:p>
          <a:p>
            <a:r>
              <a:rPr lang="en-US" sz="3600" b="1" dirty="0"/>
              <a:t>ML Applied:</a:t>
            </a:r>
            <a:r>
              <a:rPr lang="en-US" sz="3600" dirty="0"/>
              <a:t> Adoption of DevOps has the most  important effect</a:t>
            </a:r>
          </a:p>
          <a:p>
            <a:r>
              <a:rPr lang="en-US" sz="3600" b="1" dirty="0"/>
              <a:t>ML Tool: </a:t>
            </a:r>
            <a:r>
              <a:rPr lang="en-US" sz="3600" dirty="0"/>
              <a:t>Adoption of DevOps has the important effect</a:t>
            </a:r>
          </a:p>
          <a:p>
            <a:r>
              <a:rPr lang="en-US" sz="3600" b="1" dirty="0"/>
              <a:t>Non-ML: </a:t>
            </a:r>
            <a:r>
              <a:rPr lang="en-US" sz="3600" dirty="0"/>
              <a:t>Adoption of DevOps has the important effect</a:t>
            </a:r>
          </a:p>
        </p:txBody>
      </p:sp>
      <p:sp>
        <p:nvSpPr>
          <p:cNvPr id="11" name="Slide Number Placeholder 4">
            <a:extLst>
              <a:ext uri="{FF2B5EF4-FFF2-40B4-BE49-F238E27FC236}">
                <a16:creationId xmlns:a16="http://schemas.microsoft.com/office/drawing/2014/main" id="{63042884-3CC2-4AD3-A2D0-55B130FE88E8}"/>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25</a:t>
            </a:fld>
            <a:endParaRPr lang="en-US" sz="1800">
              <a:solidFill>
                <a:schemeClr val="tx1"/>
              </a:solidFill>
            </a:endParaRPr>
          </a:p>
        </p:txBody>
      </p:sp>
      <p:sp>
        <p:nvSpPr>
          <p:cNvPr id="5" name="TextBox 4">
            <a:extLst>
              <a:ext uri="{FF2B5EF4-FFF2-40B4-BE49-F238E27FC236}">
                <a16:creationId xmlns:a16="http://schemas.microsoft.com/office/drawing/2014/main" id="{4F59293F-A7CD-D290-53A1-AF45A39272D1}"/>
              </a:ext>
            </a:extLst>
          </p:cNvPr>
          <p:cNvSpPr txBox="1"/>
          <p:nvPr/>
        </p:nvSpPr>
        <p:spPr>
          <a:xfrm>
            <a:off x="3317988" y="508680"/>
            <a:ext cx="16122316" cy="769441"/>
          </a:xfrm>
          <a:prstGeom prst="rect">
            <a:avLst/>
          </a:prstGeom>
          <a:noFill/>
        </p:spPr>
        <p:txBody>
          <a:bodyPr wrap="square" rtlCol="0">
            <a:spAutoFit/>
          </a:bodyPr>
          <a:lstStyle/>
          <a:p>
            <a:r>
              <a:rPr lang="en-US" sz="4400" b="1" dirty="0"/>
              <a:t>Code Quality</a:t>
            </a:r>
          </a:p>
        </p:txBody>
      </p:sp>
      <p:pic>
        <p:nvPicPr>
          <p:cNvPr id="3" name="Picture 2">
            <a:extLst>
              <a:ext uri="{FF2B5EF4-FFF2-40B4-BE49-F238E27FC236}">
                <a16:creationId xmlns:a16="http://schemas.microsoft.com/office/drawing/2014/main" id="{A3D06B1D-EE4D-8FC9-BD9B-4F851AEB2182}"/>
              </a:ext>
            </a:extLst>
          </p:cNvPr>
          <p:cNvPicPr>
            <a:picLocks noChangeAspect="1"/>
          </p:cNvPicPr>
          <p:nvPr/>
        </p:nvPicPr>
        <p:blipFill>
          <a:blip r:embed="rId5"/>
          <a:stretch>
            <a:fillRect/>
          </a:stretch>
        </p:blipFill>
        <p:spPr>
          <a:xfrm>
            <a:off x="338943" y="2202174"/>
            <a:ext cx="4984382" cy="2471595"/>
          </a:xfrm>
          <a:prstGeom prst="rect">
            <a:avLst/>
          </a:prstGeom>
        </p:spPr>
      </p:pic>
      <p:pic>
        <p:nvPicPr>
          <p:cNvPr id="17" name="Picture 16">
            <a:extLst>
              <a:ext uri="{FF2B5EF4-FFF2-40B4-BE49-F238E27FC236}">
                <a16:creationId xmlns:a16="http://schemas.microsoft.com/office/drawing/2014/main" id="{4980E39D-0C22-9644-2D00-C5D87EA8D066}"/>
              </a:ext>
            </a:extLst>
          </p:cNvPr>
          <p:cNvPicPr>
            <a:picLocks noChangeAspect="1"/>
          </p:cNvPicPr>
          <p:nvPr/>
        </p:nvPicPr>
        <p:blipFill>
          <a:blip r:embed="rId6"/>
          <a:stretch>
            <a:fillRect/>
          </a:stretch>
        </p:blipFill>
        <p:spPr>
          <a:xfrm>
            <a:off x="275326" y="4848973"/>
            <a:ext cx="4963786" cy="2080259"/>
          </a:xfrm>
          <a:prstGeom prst="rect">
            <a:avLst/>
          </a:prstGeom>
        </p:spPr>
      </p:pic>
      <p:pic>
        <p:nvPicPr>
          <p:cNvPr id="21" name="Picture 20">
            <a:extLst>
              <a:ext uri="{FF2B5EF4-FFF2-40B4-BE49-F238E27FC236}">
                <a16:creationId xmlns:a16="http://schemas.microsoft.com/office/drawing/2014/main" id="{E4403C28-80D7-5430-0CCD-9EFB91C256A0}"/>
              </a:ext>
            </a:extLst>
          </p:cNvPr>
          <p:cNvPicPr>
            <a:picLocks noChangeAspect="1"/>
          </p:cNvPicPr>
          <p:nvPr/>
        </p:nvPicPr>
        <p:blipFill>
          <a:blip r:embed="rId7"/>
          <a:stretch>
            <a:fillRect/>
          </a:stretch>
        </p:blipFill>
        <p:spPr>
          <a:xfrm>
            <a:off x="6437644" y="3088031"/>
            <a:ext cx="4757819" cy="2069960"/>
          </a:xfrm>
          <a:prstGeom prst="rect">
            <a:avLst/>
          </a:prstGeom>
        </p:spPr>
      </p:pic>
      <p:pic>
        <p:nvPicPr>
          <p:cNvPr id="23" name="Picture 22">
            <a:extLst>
              <a:ext uri="{FF2B5EF4-FFF2-40B4-BE49-F238E27FC236}">
                <a16:creationId xmlns:a16="http://schemas.microsoft.com/office/drawing/2014/main" id="{06ECC799-C879-7CA5-5B78-50D597CEE1C3}"/>
              </a:ext>
            </a:extLst>
          </p:cNvPr>
          <p:cNvPicPr>
            <a:picLocks noChangeAspect="1"/>
          </p:cNvPicPr>
          <p:nvPr/>
        </p:nvPicPr>
        <p:blipFill>
          <a:blip r:embed="rId8"/>
          <a:stretch>
            <a:fillRect/>
          </a:stretch>
        </p:blipFill>
        <p:spPr>
          <a:xfrm>
            <a:off x="11690039" y="2707944"/>
            <a:ext cx="5221244" cy="2193540"/>
          </a:xfrm>
          <a:prstGeom prst="rect">
            <a:avLst/>
          </a:prstGeom>
        </p:spPr>
      </p:pic>
    </p:spTree>
    <p:extLst>
      <p:ext uri="{BB962C8B-B14F-4D97-AF65-F5344CB8AC3E}">
        <p14:creationId xmlns:p14="http://schemas.microsoft.com/office/powerpoint/2010/main" val="330296299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ree arrows on bullseye">
            <a:extLst>
              <a:ext uri="{FF2B5EF4-FFF2-40B4-BE49-F238E27FC236}">
                <a16:creationId xmlns:a16="http://schemas.microsoft.com/office/drawing/2014/main" id="{99BBEACB-8FB9-44DB-9F60-7C9FF6EC68D4}"/>
              </a:ext>
            </a:extLst>
          </p:cNvPr>
          <p:cNvPicPr>
            <a:picLocks noChangeAspect="1"/>
          </p:cNvPicPr>
          <p:nvPr/>
        </p:nvPicPr>
        <p:blipFill>
          <a:blip r:embed="rId2">
            <a:alphaModFix amt="25000"/>
            <a:duotone>
              <a:schemeClr val="accent5">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38104" y="-1132315"/>
            <a:ext cx="18764208" cy="12268200"/>
          </a:xfrm>
          <a:prstGeom prst="rect">
            <a:avLst/>
          </a:prstGeom>
        </p:spPr>
      </p:pic>
      <p:sp>
        <p:nvSpPr>
          <p:cNvPr id="9" name="Rectangle 8">
            <a:extLst>
              <a:ext uri="{FF2B5EF4-FFF2-40B4-BE49-F238E27FC236}">
                <a16:creationId xmlns:a16="http://schemas.microsoft.com/office/drawing/2014/main" id="{50EC7D5D-A7DB-47E3-8597-AE47AEFC65B1}"/>
              </a:ext>
            </a:extLst>
          </p:cNvPr>
          <p:cNvSpPr/>
          <p:nvPr/>
        </p:nvSpPr>
        <p:spPr>
          <a:xfrm>
            <a:off x="0" y="-1333500"/>
            <a:ext cx="18764208" cy="12469385"/>
          </a:xfrm>
          <a:prstGeom prst="rect">
            <a:avLst/>
          </a:prstGeom>
          <a:gradFill>
            <a:gsLst>
              <a:gs pos="52000">
                <a:srgbClr val="B0C6E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 Freeform: Shape 31">
            <a:extLst>
              <a:ext uri="{FF2B5EF4-FFF2-40B4-BE49-F238E27FC236}">
                <a16:creationId xmlns:a16="http://schemas.microsoft.com/office/drawing/2014/main" id="{58B40BA3-958A-452A-AD2F-232289D64DAC}"/>
              </a:ext>
            </a:extLst>
          </p:cNvPr>
          <p:cNvSpPr/>
          <p:nvPr/>
        </p:nvSpPr>
        <p:spPr>
          <a:xfrm>
            <a:off x="3832636" y="1956682"/>
            <a:ext cx="10622727"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9600" kern="1200">
                <a:solidFill>
                  <a:schemeClr val="tx1"/>
                </a:solidFill>
                <a:latin typeface="HK Grotesk Light" panose="020B0604020202020204" charset="0"/>
              </a:rPr>
              <a:t>Results</a:t>
            </a:r>
          </a:p>
        </p:txBody>
      </p:sp>
    </p:spTree>
    <p:extLst>
      <p:ext uri="{BB962C8B-B14F-4D97-AF65-F5344CB8AC3E}">
        <p14:creationId xmlns:p14="http://schemas.microsoft.com/office/powerpoint/2010/main" val="290721601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CF39BB3B-25AA-467A-B359-61EF05D093AF}"/>
              </a:ext>
            </a:extLst>
          </p:cNvPr>
          <p:cNvPicPr>
            <a:picLocks noChangeAspect="1"/>
          </p:cNvPicPr>
          <p:nvPr/>
        </p:nvPicPr>
        <p:blipFill rotWithShape="1">
          <a:blip r:embed="rId3">
            <a:alphaModFix amt="50000"/>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rcRect l="7634" t="14310" r="4132" b="5061"/>
          <a:stretch/>
        </p:blipFill>
        <p:spPr>
          <a:xfrm>
            <a:off x="0" y="-1"/>
            <a:ext cx="18317497" cy="10295603"/>
          </a:xfrm>
          <a:prstGeom prst="rect">
            <a:avLst/>
          </a:prstGeom>
        </p:spPr>
      </p:pic>
      <p:sp>
        <p:nvSpPr>
          <p:cNvPr id="9" name="Rectangle 8">
            <a:extLst>
              <a:ext uri="{FF2B5EF4-FFF2-40B4-BE49-F238E27FC236}">
                <a16:creationId xmlns:a16="http://schemas.microsoft.com/office/drawing/2014/main" id="{AA6E3DFD-7C90-4005-A579-DE66BDCEEA22}"/>
              </a:ext>
            </a:extLst>
          </p:cNvPr>
          <p:cNvSpPr/>
          <p:nvPr/>
        </p:nvSpPr>
        <p:spPr>
          <a:xfrm>
            <a:off x="-29497" y="-1"/>
            <a:ext cx="18317497" cy="10295603"/>
          </a:xfrm>
          <a:prstGeom prst="rect">
            <a:avLst/>
          </a:prstGeom>
          <a:gradFill>
            <a:gsLst>
              <a:gs pos="47000">
                <a:srgbClr val="B0C6E1"/>
              </a:gs>
              <a:gs pos="100000">
                <a:srgbClr val="EEEEEE">
                  <a:alpha val="7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111</a:t>
            </a:r>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 Freeform: Shape 31">
            <a:extLst>
              <a:ext uri="{FF2B5EF4-FFF2-40B4-BE49-F238E27FC236}">
                <a16:creationId xmlns:a16="http://schemas.microsoft.com/office/drawing/2014/main" id="{47AA6F2D-69C5-4539-881C-4384029A6AA3}"/>
              </a:ext>
            </a:extLst>
          </p:cNvPr>
          <p:cNvSpPr/>
          <p:nvPr/>
        </p:nvSpPr>
        <p:spPr>
          <a:xfrm>
            <a:off x="3832636" y="1956682"/>
            <a:ext cx="10622727"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9600" kern="1200" dirty="0">
                <a:solidFill>
                  <a:schemeClr val="tx1"/>
                </a:solidFill>
                <a:latin typeface="HK Grotesk Light" panose="020B0604020202020204" charset="0"/>
              </a:rPr>
              <a:t>Conclusion</a:t>
            </a:r>
          </a:p>
        </p:txBody>
      </p:sp>
    </p:spTree>
    <p:extLst>
      <p:ext uri="{BB962C8B-B14F-4D97-AF65-F5344CB8AC3E}">
        <p14:creationId xmlns:p14="http://schemas.microsoft.com/office/powerpoint/2010/main" val="3584299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alphaModFix amt="70000"/>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rcRect l="7634" t="14310" r="4132" b="5061"/>
          <a:stretch/>
        </p:blipFill>
        <p:spPr>
          <a:xfrm>
            <a:off x="0" y="-8603"/>
            <a:ext cx="18317497" cy="10295603"/>
          </a:xfrm>
          <a:prstGeom prst="rect">
            <a:avLst/>
          </a:prstGeom>
        </p:spPr>
      </p:pic>
      <p:sp>
        <p:nvSpPr>
          <p:cNvPr id="9" name="Rectangle 8">
            <a:extLst>
              <a:ext uri="{FF2B5EF4-FFF2-40B4-BE49-F238E27FC236}">
                <a16:creationId xmlns:a16="http://schemas.microsoft.com/office/drawing/2014/main" id="{A1C6A871-C746-4949-92F5-9C0A0A326FA9}"/>
              </a:ext>
            </a:extLst>
          </p:cNvPr>
          <p:cNvSpPr/>
          <p:nvPr/>
        </p:nvSpPr>
        <p:spPr>
          <a:xfrm>
            <a:off x="-14749" y="39837"/>
            <a:ext cx="18317497" cy="10295603"/>
          </a:xfrm>
          <a:prstGeom prst="rect">
            <a:avLst/>
          </a:prstGeom>
          <a:gradFill>
            <a:gsLst>
              <a:gs pos="47000">
                <a:schemeClr val="bg1"/>
              </a:gs>
              <a:gs pos="100000">
                <a:srgbClr val="EEEEEE">
                  <a:alpha val="7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3A946EB-508C-475E-9C6D-215E5F2B2AD8}"/>
              </a:ext>
            </a:extLst>
          </p:cNvPr>
          <p:cNvSpPr txBox="1"/>
          <p:nvPr/>
        </p:nvSpPr>
        <p:spPr>
          <a:xfrm>
            <a:off x="1007909" y="6642917"/>
            <a:ext cx="7121013" cy="1191816"/>
          </a:xfrm>
          <a:prstGeom prst="round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a:t>Lower adoption of DevOps in ML Applied projects</a:t>
            </a:r>
          </a:p>
        </p:txBody>
      </p:sp>
      <p:sp>
        <p:nvSpPr>
          <p:cNvPr id="6" name="!! Freeform: Shape 31">
            <a:extLst>
              <a:ext uri="{FF2B5EF4-FFF2-40B4-BE49-F238E27FC236}">
                <a16:creationId xmlns:a16="http://schemas.microsoft.com/office/drawing/2014/main" id="{9FFCDD8C-4F5D-4A9F-9728-6B5C3207C534}"/>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a:solidFill>
                  <a:schemeClr val="tx1"/>
                </a:solidFill>
                <a:latin typeface="HK Grotesk Light" panose="020B0604020202020204" charset="0"/>
              </a:rPr>
              <a:t>Conclusion</a:t>
            </a:r>
            <a:endParaRPr lang="en-US" sz="3200" kern="1200">
              <a:solidFill>
                <a:schemeClr val="tx1"/>
              </a:solidFill>
              <a:latin typeface="HK Grotesk Light" panose="020B0604020202020204" charset="0"/>
            </a:endParaRPr>
          </a:p>
        </p:txBody>
      </p:sp>
      <p:sp>
        <p:nvSpPr>
          <p:cNvPr id="7" name="Slide Number Placeholder 4">
            <a:extLst>
              <a:ext uri="{FF2B5EF4-FFF2-40B4-BE49-F238E27FC236}">
                <a16:creationId xmlns:a16="http://schemas.microsoft.com/office/drawing/2014/main" id="{B56A0188-14D4-4E82-9247-ECEA4B906E06}"/>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28</a:t>
            </a:fld>
            <a:endParaRPr lang="en-US" sz="1800">
              <a:solidFill>
                <a:schemeClr val="tx1"/>
              </a:solidFill>
            </a:endParaRPr>
          </a:p>
        </p:txBody>
      </p:sp>
      <p:sp>
        <p:nvSpPr>
          <p:cNvPr id="11" name="TextBox 10">
            <a:extLst>
              <a:ext uri="{FF2B5EF4-FFF2-40B4-BE49-F238E27FC236}">
                <a16:creationId xmlns:a16="http://schemas.microsoft.com/office/drawing/2014/main" id="{7DBCCD2A-8F1A-4C6F-8731-0D331C759094}"/>
              </a:ext>
            </a:extLst>
          </p:cNvPr>
          <p:cNvSpPr txBox="1"/>
          <p:nvPr/>
        </p:nvSpPr>
        <p:spPr>
          <a:xfrm>
            <a:off x="9534616" y="3060447"/>
            <a:ext cx="7255137" cy="1736646"/>
          </a:xfrm>
          <a:prstGeom prst="round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a:t>Different, less efficient </a:t>
            </a:r>
            <a:r>
              <a:rPr lang="en-US" sz="3200" dirty="0" err="1"/>
              <a:t>developmet</a:t>
            </a:r>
            <a:r>
              <a:rPr lang="en-US" sz="3200" dirty="0"/>
              <a:t> Practices of DevOps in ML Applied projects </a:t>
            </a:r>
          </a:p>
        </p:txBody>
      </p:sp>
      <p:sp>
        <p:nvSpPr>
          <p:cNvPr id="13" name="TextBox 12">
            <a:extLst>
              <a:ext uri="{FF2B5EF4-FFF2-40B4-BE49-F238E27FC236}">
                <a16:creationId xmlns:a16="http://schemas.microsoft.com/office/drawing/2014/main" id="{148B33F5-FC6E-4D4E-848E-E5A049691A09}"/>
              </a:ext>
            </a:extLst>
          </p:cNvPr>
          <p:cNvSpPr txBox="1"/>
          <p:nvPr/>
        </p:nvSpPr>
        <p:spPr>
          <a:xfrm>
            <a:off x="845716" y="3176570"/>
            <a:ext cx="7283206" cy="1736646"/>
          </a:xfrm>
          <a:prstGeom prst="round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a:t>First large-scale empirical study on ML DevOps adoption, maintenance</a:t>
            </a:r>
          </a:p>
          <a:p>
            <a:r>
              <a:rPr lang="en-US" sz="3200" dirty="0"/>
              <a:t>effort and benefit analysis. </a:t>
            </a:r>
          </a:p>
        </p:txBody>
      </p:sp>
      <p:sp>
        <p:nvSpPr>
          <p:cNvPr id="14" name="TextBox 13">
            <a:extLst>
              <a:ext uri="{FF2B5EF4-FFF2-40B4-BE49-F238E27FC236}">
                <a16:creationId xmlns:a16="http://schemas.microsoft.com/office/drawing/2014/main" id="{A7C3379D-74AC-412C-AABF-E8BBD0D89282}"/>
              </a:ext>
            </a:extLst>
          </p:cNvPr>
          <p:cNvSpPr txBox="1"/>
          <p:nvPr/>
        </p:nvSpPr>
        <p:spPr>
          <a:xfrm>
            <a:off x="10240329" y="6630645"/>
            <a:ext cx="6384823" cy="1191816"/>
          </a:xfrm>
          <a:prstGeom prst="round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a:t>ML Applied projects have the most to gain from adopting DevOps tool</a:t>
            </a:r>
          </a:p>
        </p:txBody>
      </p:sp>
      <p:pic>
        <p:nvPicPr>
          <p:cNvPr id="3074" name="Picture 2" descr="How To Make a Side by Side Boxplot in R - ProgrammingR">
            <a:extLst>
              <a:ext uri="{FF2B5EF4-FFF2-40B4-BE49-F238E27FC236}">
                <a16:creationId xmlns:a16="http://schemas.microsoft.com/office/drawing/2014/main" id="{AD3D1E00-FC08-4DB4-A640-32540A5E77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311" t="11346" r="34434" b="25739"/>
          <a:stretch/>
        </p:blipFill>
        <p:spPr bwMode="auto">
          <a:xfrm>
            <a:off x="7364866" y="7524064"/>
            <a:ext cx="1528112" cy="15484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35,317 Setting Goals Illustrations &amp; Clip Art - iStock">
            <a:extLst>
              <a:ext uri="{FF2B5EF4-FFF2-40B4-BE49-F238E27FC236}">
                <a16:creationId xmlns:a16="http://schemas.microsoft.com/office/drawing/2014/main" id="{EBCAB1CD-808F-4E9E-BBF9-2171BC7D369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930" t="10697" r="14635" b="8556"/>
          <a:stretch/>
        </p:blipFill>
        <p:spPr bwMode="auto">
          <a:xfrm>
            <a:off x="15375844" y="7747253"/>
            <a:ext cx="1980276" cy="14630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background with a black square&#10;&#10;Description automatically generated with medium confidence">
            <a:extLst>
              <a:ext uri="{FF2B5EF4-FFF2-40B4-BE49-F238E27FC236}">
                <a16:creationId xmlns:a16="http://schemas.microsoft.com/office/drawing/2014/main" id="{08439191-345A-56D4-42E9-786AFFCFC840}"/>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V="1">
            <a:off x="16158912" y="3704793"/>
            <a:ext cx="1197208" cy="1208423"/>
          </a:xfrm>
          <a:prstGeom prst="rect">
            <a:avLst/>
          </a:prstGeom>
        </p:spPr>
      </p:pic>
      <p:pic>
        <p:nvPicPr>
          <p:cNvPr id="15" name="Picture 14" descr="A red flag with a yellow number and a red flag&#10;&#10;Description automatically generated">
            <a:extLst>
              <a:ext uri="{FF2B5EF4-FFF2-40B4-BE49-F238E27FC236}">
                <a16:creationId xmlns:a16="http://schemas.microsoft.com/office/drawing/2014/main" id="{0B9CF6A9-8BDE-5A62-6963-284AEECE36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64866" y="4176577"/>
            <a:ext cx="1197208" cy="119720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2"/>
          <p:cNvSpPr txBox="1"/>
          <p:nvPr/>
        </p:nvSpPr>
        <p:spPr>
          <a:xfrm>
            <a:off x="10058400" y="1361930"/>
            <a:ext cx="7232390" cy="6216766"/>
          </a:xfrm>
          <a:prstGeom prst="rect">
            <a:avLst/>
          </a:prstGeom>
        </p:spPr>
        <p:txBody>
          <a:bodyPr lIns="0" tIns="0" rIns="0" bIns="0" rtlCol="0" anchor="t">
            <a:spAutoFit/>
          </a:bodyPr>
          <a:lstStyle/>
          <a:p>
            <a:pPr algn="r">
              <a:lnSpc>
                <a:spcPts val="9600"/>
              </a:lnSpc>
            </a:pPr>
            <a:r>
              <a:rPr lang="en-US" sz="9600">
                <a:solidFill>
                  <a:srgbClr val="F1F1F1"/>
                </a:solidFill>
                <a:latin typeface="HK Grotesk Light"/>
              </a:rPr>
              <a:t>Thank you for your attention!</a:t>
            </a:r>
          </a:p>
          <a:p>
            <a:pPr algn="r">
              <a:lnSpc>
                <a:spcPts val="9600"/>
              </a:lnSpc>
            </a:pPr>
            <a:r>
              <a:rPr lang="en-US" sz="9600">
                <a:solidFill>
                  <a:srgbClr val="F1F1F1"/>
                </a:solidFill>
                <a:latin typeface="HK Grotesk Light"/>
              </a:rPr>
              <a:t>Any Questions?</a:t>
            </a:r>
          </a:p>
        </p:txBody>
      </p:sp>
      <p:grpSp>
        <p:nvGrpSpPr>
          <p:cNvPr id="6" name="Group 6"/>
          <p:cNvGrpSpPr/>
          <p:nvPr/>
        </p:nvGrpSpPr>
        <p:grpSpPr>
          <a:xfrm>
            <a:off x="838199" y="7721599"/>
            <a:ext cx="6331857" cy="1745329"/>
            <a:chOff x="0" y="-57150"/>
            <a:chExt cx="5994401" cy="1347726"/>
          </a:xfrm>
        </p:grpSpPr>
        <p:sp>
          <p:nvSpPr>
            <p:cNvPr id="7" name="TextBox 7"/>
            <p:cNvSpPr txBox="1"/>
            <p:nvPr/>
          </p:nvSpPr>
          <p:spPr>
            <a:xfrm>
              <a:off x="0" y="417712"/>
              <a:ext cx="5590954" cy="872864"/>
            </a:xfrm>
            <a:prstGeom prst="rect">
              <a:avLst/>
            </a:prstGeom>
          </p:spPr>
          <p:txBody>
            <a:bodyPr lIns="0" tIns="0" rIns="0" bIns="0" rtlCol="0" anchor="t">
              <a:spAutoFit/>
            </a:bodyPr>
            <a:lstStyle/>
            <a:p>
              <a:pPr>
                <a:lnSpc>
                  <a:spcPts val="2940"/>
                </a:lnSpc>
              </a:pPr>
              <a:r>
                <a:rPr lang="en-US" sz="2800" dirty="0">
                  <a:solidFill>
                    <a:srgbClr val="F1F1F1"/>
                  </a:solidFill>
                  <a:latin typeface="HK Grotesk Light"/>
                </a:rPr>
                <a:t>Dhia Elhaq Rzig</a:t>
              </a:r>
            </a:p>
            <a:p>
              <a:pPr>
                <a:lnSpc>
                  <a:spcPts val="2940"/>
                </a:lnSpc>
              </a:pPr>
              <a:r>
                <a:rPr lang="en-US" sz="2800" dirty="0">
                  <a:solidFill>
                    <a:srgbClr val="F1F1F1"/>
                  </a:solidFill>
                  <a:latin typeface="HK Grotesk Light"/>
                  <a:hlinkClick r:id="rId3"/>
                </a:rPr>
                <a:t>dhiarzig@umich.edu</a:t>
              </a:r>
              <a:endParaRPr lang="en-US" sz="2800" dirty="0">
                <a:solidFill>
                  <a:srgbClr val="F1F1F1"/>
                </a:solidFill>
                <a:latin typeface="HK Grotesk Light"/>
              </a:endParaRPr>
            </a:p>
            <a:p>
              <a:pPr>
                <a:lnSpc>
                  <a:spcPts val="2940"/>
                </a:lnSpc>
              </a:pPr>
              <a:r>
                <a:rPr lang="en-US" sz="2800" err="1">
                  <a:solidFill>
                    <a:srgbClr val="F1F1F1"/>
                  </a:solidFill>
                  <a:latin typeface="HK Grotesk Light"/>
                </a:rPr>
                <a:t>Dhiarzig</a:t>
              </a:r>
              <a:r>
                <a:rPr lang="en-US" sz="2800">
                  <a:solidFill>
                    <a:srgbClr val="F1F1F1"/>
                  </a:solidFill>
                  <a:latin typeface="HK Grotesk Light"/>
                </a:rPr>
                <a:t>.netlify.app</a:t>
              </a:r>
              <a:endParaRPr lang="en-US" sz="2800" dirty="0">
                <a:solidFill>
                  <a:srgbClr val="F1F1F1"/>
                </a:solidFill>
                <a:latin typeface="HK Grotesk Light"/>
              </a:endParaRPr>
            </a:p>
          </p:txBody>
        </p:sp>
        <p:sp>
          <p:nvSpPr>
            <p:cNvPr id="8" name="TextBox 8"/>
            <p:cNvSpPr txBox="1"/>
            <p:nvPr/>
          </p:nvSpPr>
          <p:spPr>
            <a:xfrm>
              <a:off x="0" y="-57150"/>
              <a:ext cx="5994401" cy="362386"/>
            </a:xfrm>
            <a:prstGeom prst="rect">
              <a:avLst/>
            </a:prstGeom>
          </p:spPr>
          <p:txBody>
            <a:bodyPr wrap="square" lIns="0" tIns="0" rIns="0" bIns="0" rtlCol="0" anchor="t">
              <a:spAutoFit/>
            </a:bodyPr>
            <a:lstStyle/>
            <a:p>
              <a:pPr>
                <a:lnSpc>
                  <a:spcPts val="3639"/>
                </a:lnSpc>
              </a:pPr>
              <a:r>
                <a:rPr lang="en-US" sz="3200" dirty="0">
                  <a:solidFill>
                    <a:srgbClr val="F1F1F1"/>
                  </a:solidFill>
                  <a:latin typeface="HK Grotesk Light Bold"/>
                </a:rPr>
                <a:t>Corresponding Author :</a:t>
              </a:r>
            </a:p>
          </p:txBody>
        </p:sp>
      </p:gr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5D6B4C-D173-4E67-A7CC-C619A2E6EB55}"/>
              </a:ext>
            </a:extLst>
          </p:cNvPr>
          <p:cNvSpPr/>
          <p:nvPr/>
        </p:nvSpPr>
        <p:spPr>
          <a:xfrm>
            <a:off x="0" y="-1975737"/>
            <a:ext cx="18307050" cy="12262737"/>
          </a:xfrm>
          <a:prstGeom prst="rect">
            <a:avLst/>
          </a:prstGeom>
          <a:gradFill>
            <a:gsLst>
              <a:gs pos="38000">
                <a:srgbClr val="FFFFFF"/>
              </a:gs>
              <a:gs pos="100000">
                <a:srgbClr val="F1F1F1">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Freeform: Shape 11">
            <a:extLst>
              <a:ext uri="{FF2B5EF4-FFF2-40B4-BE49-F238E27FC236}">
                <a16:creationId xmlns:a16="http://schemas.microsoft.com/office/drawing/2014/main" id="{1E45297C-1573-4ABF-AC86-FC5A07D46B1D}"/>
              </a:ext>
            </a:extLst>
          </p:cNvPr>
          <p:cNvSpPr/>
          <p:nvPr/>
        </p:nvSpPr>
        <p:spPr>
          <a:xfrm>
            <a:off x="3832636" y="1814967"/>
            <a:ext cx="10622727"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9600" kern="1200">
                <a:solidFill>
                  <a:srgbClr val="1D1C24"/>
                </a:solidFill>
                <a:latin typeface="HK Grotesk Light" panose="020B0604020202020204" charset="0"/>
              </a:rPr>
              <a:t>Introduction</a:t>
            </a:r>
          </a:p>
        </p:txBody>
      </p:sp>
      <p:sp>
        <p:nvSpPr>
          <p:cNvPr id="8" name="Slide Number Placeholder 4">
            <a:extLst>
              <a:ext uri="{FF2B5EF4-FFF2-40B4-BE49-F238E27FC236}">
                <a16:creationId xmlns:a16="http://schemas.microsoft.com/office/drawing/2014/main" id="{C527684E-3CF2-45D3-B692-D9335AC7C315}"/>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3</a:t>
            </a:fld>
            <a:endParaRPr lang="en-US" sz="1800">
              <a:solidFill>
                <a:schemeClr val="tx1"/>
              </a:solidFill>
            </a:endParaRPr>
          </a:p>
        </p:txBody>
      </p:sp>
    </p:spTree>
    <p:extLst>
      <p:ext uri="{BB962C8B-B14F-4D97-AF65-F5344CB8AC3E}">
        <p14:creationId xmlns:p14="http://schemas.microsoft.com/office/powerpoint/2010/main" val="212206825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Implications of Missing Scheduled Interviews for Hiring Managers">
            <a:extLst>
              <a:ext uri="{FF2B5EF4-FFF2-40B4-BE49-F238E27FC236}">
                <a16:creationId xmlns:a16="http://schemas.microsoft.com/office/drawing/2014/main" id="{CF0EBE3B-41AE-4391-9578-35E254A4CDA1}"/>
              </a:ext>
            </a:extLst>
          </p:cNvPr>
          <p:cNvPicPr>
            <a:picLocks noChangeAspect="1" noChangeArrowheads="1"/>
          </p:cNvPicPr>
          <p:nvPr/>
        </p:nvPicPr>
        <p:blipFill rotWithShape="1">
          <a:blip r:embed="rId2">
            <a:alphaModFix amt="25000"/>
            <a:duotone>
              <a:schemeClr val="accent5">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4616" r="41431"/>
          <a:stretch/>
        </p:blipFill>
        <p:spPr bwMode="auto">
          <a:xfrm>
            <a:off x="24581" y="-505901"/>
            <a:ext cx="18288000" cy="112988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Rectangle 10">
            <a:extLst>
              <a:ext uri="{FF2B5EF4-FFF2-40B4-BE49-F238E27FC236}">
                <a16:creationId xmlns:a16="http://schemas.microsoft.com/office/drawing/2014/main" id="{2828F7CB-94E5-4401-B97F-0D179265E440}"/>
              </a:ext>
            </a:extLst>
          </p:cNvPr>
          <p:cNvSpPr/>
          <p:nvPr/>
        </p:nvSpPr>
        <p:spPr>
          <a:xfrm>
            <a:off x="-238104" y="-2182385"/>
            <a:ext cx="18764208" cy="12469385"/>
          </a:xfrm>
          <a:prstGeom prst="rect">
            <a:avLst/>
          </a:prstGeom>
          <a:gradFill>
            <a:gsLst>
              <a:gs pos="52000">
                <a:srgbClr val="B0C6E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 Freeform: Shape 31">
            <a:extLst>
              <a:ext uri="{FF2B5EF4-FFF2-40B4-BE49-F238E27FC236}">
                <a16:creationId xmlns:a16="http://schemas.microsoft.com/office/drawing/2014/main" id="{F4D7390C-DB84-4C30-9071-4F0E6888F49A}"/>
              </a:ext>
            </a:extLst>
          </p:cNvPr>
          <p:cNvSpPr/>
          <p:nvPr/>
        </p:nvSpPr>
        <p:spPr>
          <a:xfrm>
            <a:off x="3832636" y="1956682"/>
            <a:ext cx="10622727"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9600" kern="1200">
                <a:solidFill>
                  <a:schemeClr val="tx1"/>
                </a:solidFill>
                <a:latin typeface="HK Grotesk Light" panose="020B0604020202020204" charset="0"/>
              </a:rPr>
              <a:t>Implications</a:t>
            </a:r>
          </a:p>
        </p:txBody>
      </p:sp>
    </p:spTree>
    <p:extLst>
      <p:ext uri="{BB962C8B-B14F-4D97-AF65-F5344CB8AC3E}">
        <p14:creationId xmlns:p14="http://schemas.microsoft.com/office/powerpoint/2010/main" val="28879789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he Implications of Missing Scheduled Interviews for Hiring Managers">
            <a:extLst>
              <a:ext uri="{FF2B5EF4-FFF2-40B4-BE49-F238E27FC236}">
                <a16:creationId xmlns:a16="http://schemas.microsoft.com/office/drawing/2014/main" id="{DA29E608-680E-40F2-9A4D-E9E347E11FDA}"/>
              </a:ext>
            </a:extLst>
          </p:cNvPr>
          <p:cNvPicPr>
            <a:picLocks noChangeAspect="1" noChangeArrowheads="1"/>
          </p:cNvPicPr>
          <p:nvPr/>
        </p:nvPicPr>
        <p:blipFill rotWithShape="1">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616" r="41431"/>
          <a:stretch/>
        </p:blipFill>
        <p:spPr bwMode="auto">
          <a:xfrm>
            <a:off x="24581" y="-505901"/>
            <a:ext cx="18288000" cy="1129880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156D419-09F6-4235-9693-94752109590C}"/>
              </a:ext>
            </a:extLst>
          </p:cNvPr>
          <p:cNvSpPr/>
          <p:nvPr/>
        </p:nvSpPr>
        <p:spPr>
          <a:xfrm>
            <a:off x="-213523" y="-2182385"/>
            <a:ext cx="18764208" cy="12469385"/>
          </a:xfrm>
          <a:prstGeom prst="rect">
            <a:avLst/>
          </a:prstGeom>
          <a:gradFill>
            <a:gsLst>
              <a:gs pos="52000">
                <a:schemeClr val="bg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TextBox 8">
            <a:extLst>
              <a:ext uri="{FF2B5EF4-FFF2-40B4-BE49-F238E27FC236}">
                <a16:creationId xmlns:a16="http://schemas.microsoft.com/office/drawing/2014/main" id="{4AE6E9DB-1642-4420-A17E-8D685A9A63C2}"/>
              </a:ext>
            </a:extLst>
          </p:cNvPr>
          <p:cNvSpPr txBox="1"/>
          <p:nvPr/>
        </p:nvSpPr>
        <p:spPr>
          <a:xfrm>
            <a:off x="3276600" y="1005122"/>
            <a:ext cx="13079686" cy="584775"/>
          </a:xfrm>
          <a:prstGeom prst="rect">
            <a:avLst/>
          </a:prstGeom>
          <a:noFill/>
        </p:spPr>
        <p:txBody>
          <a:bodyPr wrap="square" rtlCol="0">
            <a:spAutoFit/>
          </a:bodyPr>
          <a:lstStyle/>
          <a:p>
            <a:r>
              <a:rPr lang="en-US" sz="3200" dirty="0"/>
              <a:t>DevOps has a lower adoption in ML projects, why? </a:t>
            </a:r>
          </a:p>
        </p:txBody>
      </p:sp>
      <p:sp>
        <p:nvSpPr>
          <p:cNvPr id="8" name="!! Freeform: Shape 31">
            <a:extLst>
              <a:ext uri="{FF2B5EF4-FFF2-40B4-BE49-F238E27FC236}">
                <a16:creationId xmlns:a16="http://schemas.microsoft.com/office/drawing/2014/main" id="{CF412FB2-763B-49E2-A3D8-18646DCEEAAF}"/>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a:solidFill>
                  <a:schemeClr val="tx1"/>
                </a:solidFill>
                <a:latin typeface="HK Grotesk Light" panose="020B0604020202020204" charset="0"/>
              </a:rPr>
              <a:t>Implications</a:t>
            </a:r>
          </a:p>
        </p:txBody>
      </p:sp>
      <p:sp>
        <p:nvSpPr>
          <p:cNvPr id="11" name="Slide Number Placeholder 4">
            <a:extLst>
              <a:ext uri="{FF2B5EF4-FFF2-40B4-BE49-F238E27FC236}">
                <a16:creationId xmlns:a16="http://schemas.microsoft.com/office/drawing/2014/main" id="{8A0B7E23-FCBB-4F87-ACF4-E3F688874BA9}"/>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rgbClr val="1D1C24"/>
                </a:solidFill>
              </a:rPr>
              <a:pPr/>
              <a:t>31</a:t>
            </a:fld>
            <a:endParaRPr lang="en-US" sz="1800">
              <a:solidFill>
                <a:srgbClr val="1D1C24"/>
              </a:solidFill>
            </a:endParaRPr>
          </a:p>
        </p:txBody>
      </p:sp>
      <p:sp>
        <p:nvSpPr>
          <p:cNvPr id="15" name="TextBox 14">
            <a:extLst>
              <a:ext uri="{FF2B5EF4-FFF2-40B4-BE49-F238E27FC236}">
                <a16:creationId xmlns:a16="http://schemas.microsoft.com/office/drawing/2014/main" id="{D43310CA-F146-4694-86AD-B14BC7D5D244}"/>
              </a:ext>
            </a:extLst>
          </p:cNvPr>
          <p:cNvSpPr txBox="1"/>
          <p:nvPr/>
        </p:nvSpPr>
        <p:spPr>
          <a:xfrm>
            <a:off x="3276600" y="6830791"/>
            <a:ext cx="13079686" cy="584775"/>
          </a:xfrm>
          <a:prstGeom prst="rect">
            <a:avLst/>
          </a:prstGeom>
          <a:noFill/>
        </p:spPr>
        <p:txBody>
          <a:bodyPr wrap="square" rtlCol="0">
            <a:spAutoFit/>
          </a:bodyPr>
          <a:lstStyle/>
          <a:p>
            <a:r>
              <a:rPr lang="en-US" sz="3200" dirty="0"/>
              <a:t>Co-evolution Analysis to analyze link between DevOps usage and bug fixes</a:t>
            </a:r>
            <a:endParaRPr lang="en-US" sz="3200" dirty="0">
              <a:solidFill>
                <a:srgbClr val="1D1C24"/>
              </a:solidFill>
            </a:endParaRPr>
          </a:p>
        </p:txBody>
      </p:sp>
      <p:sp>
        <p:nvSpPr>
          <p:cNvPr id="16" name="TextBox 15">
            <a:extLst>
              <a:ext uri="{FF2B5EF4-FFF2-40B4-BE49-F238E27FC236}">
                <a16:creationId xmlns:a16="http://schemas.microsoft.com/office/drawing/2014/main" id="{234B046A-EC51-455D-B56B-A155F5C21491}"/>
              </a:ext>
            </a:extLst>
          </p:cNvPr>
          <p:cNvSpPr txBox="1"/>
          <p:nvPr/>
        </p:nvSpPr>
        <p:spPr>
          <a:xfrm>
            <a:off x="3276600" y="4086178"/>
            <a:ext cx="13079686" cy="584775"/>
          </a:xfrm>
          <a:prstGeom prst="rect">
            <a:avLst/>
          </a:prstGeom>
          <a:noFill/>
        </p:spPr>
        <p:txBody>
          <a:bodyPr wrap="square" rtlCol="0">
            <a:spAutoFit/>
          </a:bodyPr>
          <a:lstStyle/>
          <a:p>
            <a:r>
              <a:rPr lang="en-US" sz="3200" dirty="0"/>
              <a:t> ML Applied projects would benefit the most from DevOps Conf. Auto sync</a:t>
            </a:r>
          </a:p>
        </p:txBody>
      </p:sp>
      <p:sp>
        <p:nvSpPr>
          <p:cNvPr id="5" name="Equals 4">
            <a:extLst>
              <a:ext uri="{FF2B5EF4-FFF2-40B4-BE49-F238E27FC236}">
                <a16:creationId xmlns:a16="http://schemas.microsoft.com/office/drawing/2014/main" id="{EF2C9D5F-B854-4237-AA70-1C5D0C38359D}"/>
              </a:ext>
            </a:extLst>
          </p:cNvPr>
          <p:cNvSpPr/>
          <p:nvPr/>
        </p:nvSpPr>
        <p:spPr>
          <a:xfrm>
            <a:off x="11486207" y="2417999"/>
            <a:ext cx="1132908" cy="590704"/>
          </a:xfrm>
          <a:prstGeom prst="mathEqua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 name="Graphic 19" descr="Question mark with solid fill">
            <a:extLst>
              <a:ext uri="{FF2B5EF4-FFF2-40B4-BE49-F238E27FC236}">
                <a16:creationId xmlns:a16="http://schemas.microsoft.com/office/drawing/2014/main" id="{A35785B7-0D90-4D71-84F3-BB2E7FF0C9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632193" y="2098689"/>
            <a:ext cx="1132907" cy="1149247"/>
          </a:xfrm>
          <a:prstGeom prst="rect">
            <a:avLst/>
          </a:prstGeom>
        </p:spPr>
      </p:pic>
      <p:pic>
        <p:nvPicPr>
          <p:cNvPr id="2" name="Picture 2" descr="TDP DevOps - Day 1 - DevOps - DevSecOps - SRE - DataOps - AIOps">
            <a:extLst>
              <a:ext uri="{FF2B5EF4-FFF2-40B4-BE49-F238E27FC236}">
                <a16:creationId xmlns:a16="http://schemas.microsoft.com/office/drawing/2014/main" id="{D6E1F9E3-5109-5CA5-F694-9878A3B99F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8591" y="1801204"/>
            <a:ext cx="3126245" cy="164317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robot refusing">
            <a:extLst>
              <a:ext uri="{FF2B5EF4-FFF2-40B4-BE49-F238E27FC236}">
                <a16:creationId xmlns:a16="http://schemas.microsoft.com/office/drawing/2014/main" id="{29CB994C-3424-B2DA-8799-F42C239CC0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29219" y="1589897"/>
            <a:ext cx="1953278" cy="195327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computer screen shot of a folder with papers and a check mark&#10;&#10;Description automatically generated">
            <a:extLst>
              <a:ext uri="{FF2B5EF4-FFF2-40B4-BE49-F238E27FC236}">
                <a16:creationId xmlns:a16="http://schemas.microsoft.com/office/drawing/2014/main" id="{5C94956D-E85F-9065-3E96-AD1083E2CDE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70466" y="5046941"/>
            <a:ext cx="1547068" cy="1547068"/>
          </a:xfrm>
          <a:prstGeom prst="rect">
            <a:avLst/>
          </a:prstGeom>
        </p:spPr>
      </p:pic>
      <p:pic>
        <p:nvPicPr>
          <p:cNvPr id="24" name="Picture 23" descr="A blue arrow pointing to a black background&#10;&#10;Description automatically generated">
            <a:extLst>
              <a:ext uri="{FF2B5EF4-FFF2-40B4-BE49-F238E27FC236}">
                <a16:creationId xmlns:a16="http://schemas.microsoft.com/office/drawing/2014/main" id="{3649F70A-DEEA-BED1-93E9-3124531A65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497048" y="5274244"/>
            <a:ext cx="438501" cy="438501"/>
          </a:xfrm>
          <a:prstGeom prst="rect">
            <a:avLst/>
          </a:prstGeom>
        </p:spPr>
      </p:pic>
      <p:pic>
        <p:nvPicPr>
          <p:cNvPr id="26" name="Picture 25" descr="A colorful circle arrows and circles&#10;&#10;Description automatically generated">
            <a:extLst>
              <a:ext uri="{FF2B5EF4-FFF2-40B4-BE49-F238E27FC236}">
                <a16:creationId xmlns:a16="http://schemas.microsoft.com/office/drawing/2014/main" id="{C3A7BB80-50A3-4F69-048F-AC71EAB34DD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72192" y="7808187"/>
            <a:ext cx="1385015" cy="1385015"/>
          </a:xfrm>
          <a:prstGeom prst="rect">
            <a:avLst/>
          </a:prstGeom>
        </p:spPr>
      </p:pic>
    </p:spTree>
    <p:extLst>
      <p:ext uri="{BB962C8B-B14F-4D97-AF65-F5344CB8AC3E}">
        <p14:creationId xmlns:p14="http://schemas.microsoft.com/office/powerpoint/2010/main" val="286445214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Implications of Missing Scheduled Interviews for Hiring Managers">
            <a:extLst>
              <a:ext uri="{FF2B5EF4-FFF2-40B4-BE49-F238E27FC236}">
                <a16:creationId xmlns:a16="http://schemas.microsoft.com/office/drawing/2014/main" id="{CF0EBE3B-41AE-4391-9578-35E254A4CDA1}"/>
              </a:ext>
            </a:extLst>
          </p:cNvPr>
          <p:cNvPicPr>
            <a:picLocks noChangeAspect="1" noChangeArrowheads="1"/>
          </p:cNvPicPr>
          <p:nvPr/>
        </p:nvPicPr>
        <p:blipFill rotWithShape="1">
          <a:blip r:embed="rId2">
            <a:alphaModFix amt="25000"/>
            <a:duotone>
              <a:schemeClr val="accent5">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4616" r="41431"/>
          <a:stretch/>
        </p:blipFill>
        <p:spPr bwMode="auto">
          <a:xfrm>
            <a:off x="24581" y="-505901"/>
            <a:ext cx="18288000" cy="112988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Rectangle 10">
            <a:extLst>
              <a:ext uri="{FF2B5EF4-FFF2-40B4-BE49-F238E27FC236}">
                <a16:creationId xmlns:a16="http://schemas.microsoft.com/office/drawing/2014/main" id="{2828F7CB-94E5-4401-B97F-0D179265E440}"/>
              </a:ext>
            </a:extLst>
          </p:cNvPr>
          <p:cNvSpPr/>
          <p:nvPr/>
        </p:nvSpPr>
        <p:spPr>
          <a:xfrm>
            <a:off x="-238104" y="-2182385"/>
            <a:ext cx="18764208" cy="12469385"/>
          </a:xfrm>
          <a:prstGeom prst="rect">
            <a:avLst/>
          </a:prstGeom>
          <a:gradFill>
            <a:gsLst>
              <a:gs pos="52000">
                <a:srgbClr val="B0C6E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 Freeform: Shape 31">
            <a:extLst>
              <a:ext uri="{FF2B5EF4-FFF2-40B4-BE49-F238E27FC236}">
                <a16:creationId xmlns:a16="http://schemas.microsoft.com/office/drawing/2014/main" id="{F4D7390C-DB84-4C30-9071-4F0E6888F49A}"/>
              </a:ext>
            </a:extLst>
          </p:cNvPr>
          <p:cNvSpPr/>
          <p:nvPr/>
        </p:nvSpPr>
        <p:spPr>
          <a:xfrm>
            <a:off x="3832636" y="1956682"/>
            <a:ext cx="10622727"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9600" kern="1200">
                <a:solidFill>
                  <a:schemeClr val="tx1"/>
                </a:solidFill>
                <a:latin typeface="HK Grotesk Light" panose="020B0604020202020204" charset="0"/>
              </a:rPr>
              <a:t>Implications</a:t>
            </a:r>
          </a:p>
        </p:txBody>
      </p:sp>
    </p:spTree>
    <p:extLst>
      <p:ext uri="{BB962C8B-B14F-4D97-AF65-F5344CB8AC3E}">
        <p14:creationId xmlns:p14="http://schemas.microsoft.com/office/powerpoint/2010/main" val="226729045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128EC4DE-E624-4CCB-9680-836CD0083CD5}"/>
              </a:ext>
            </a:extLst>
          </p:cNvPr>
          <p:cNvSpPr/>
          <p:nvPr/>
        </p:nvSpPr>
        <p:spPr>
          <a:xfrm>
            <a:off x="16179" y="0"/>
            <a:ext cx="18307050" cy="10557638"/>
          </a:xfrm>
          <a:prstGeom prst="rect">
            <a:avLst/>
          </a:prstGeom>
          <a:gradFill>
            <a:gsLst>
              <a:gs pos="38000">
                <a:schemeClr val="bg1"/>
              </a:gs>
              <a:gs pos="100000">
                <a:srgbClr val="F1F1F1">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Slide Number Placeholder 4">
            <a:extLst>
              <a:ext uri="{FF2B5EF4-FFF2-40B4-BE49-F238E27FC236}">
                <a16:creationId xmlns:a16="http://schemas.microsoft.com/office/drawing/2014/main" id="{0133E68F-B5F9-4CBF-93D8-47AAA92F981E}"/>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rgbClr val="1D1C24"/>
                </a:solidFill>
              </a:rPr>
              <a:pPr/>
              <a:t>33</a:t>
            </a:fld>
            <a:endParaRPr lang="en-US" sz="1800">
              <a:solidFill>
                <a:srgbClr val="1D1C24"/>
              </a:solidFill>
            </a:endParaRPr>
          </a:p>
        </p:txBody>
      </p:sp>
      <p:sp>
        <p:nvSpPr>
          <p:cNvPr id="49" name="!! Freeform: Shape 7">
            <a:extLst>
              <a:ext uri="{FF2B5EF4-FFF2-40B4-BE49-F238E27FC236}">
                <a16:creationId xmlns:a16="http://schemas.microsoft.com/office/drawing/2014/main" id="{69018A7A-B2CF-40FC-AA76-BFD7B6AE0F39}"/>
              </a:ext>
            </a:extLst>
          </p:cNvPr>
          <p:cNvSpPr/>
          <p:nvPr/>
        </p:nvSpPr>
        <p:spPr>
          <a:xfrm>
            <a:off x="364584" y="568944"/>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dirty="0">
                <a:solidFill>
                  <a:schemeClr val="tx1"/>
                </a:solidFill>
                <a:latin typeface="HK Grotesk Light" panose="020B0604020202020204" charset="0"/>
              </a:rPr>
              <a:t>Overall Approach</a:t>
            </a:r>
          </a:p>
        </p:txBody>
      </p:sp>
      <p:pic>
        <p:nvPicPr>
          <p:cNvPr id="5" name="Picture 4">
            <a:extLst>
              <a:ext uri="{FF2B5EF4-FFF2-40B4-BE49-F238E27FC236}">
                <a16:creationId xmlns:a16="http://schemas.microsoft.com/office/drawing/2014/main" id="{CE1C3781-5A3D-5391-29E0-732048F49CFF}"/>
              </a:ext>
            </a:extLst>
          </p:cNvPr>
          <p:cNvPicPr>
            <a:picLocks noChangeAspect="1"/>
          </p:cNvPicPr>
          <p:nvPr/>
        </p:nvPicPr>
        <p:blipFill>
          <a:blip r:embed="rId3"/>
          <a:stretch>
            <a:fillRect/>
          </a:stretch>
        </p:blipFill>
        <p:spPr>
          <a:xfrm>
            <a:off x="3144790" y="664383"/>
            <a:ext cx="13133935" cy="9228872"/>
          </a:xfrm>
          <a:prstGeom prst="rect">
            <a:avLst/>
          </a:prstGeom>
        </p:spPr>
      </p:pic>
    </p:spTree>
    <p:extLst>
      <p:ext uri="{BB962C8B-B14F-4D97-AF65-F5344CB8AC3E}">
        <p14:creationId xmlns:p14="http://schemas.microsoft.com/office/powerpoint/2010/main" val="3689324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9AAC73F-7DEE-4A9C-BE6F-4AB9AFBD89F2}"/>
              </a:ext>
            </a:extLst>
          </p:cNvPr>
          <p:cNvGrpSpPr/>
          <p:nvPr/>
        </p:nvGrpSpPr>
        <p:grpSpPr>
          <a:xfrm>
            <a:off x="2781299" y="-9155228"/>
            <a:ext cx="12725400" cy="19442228"/>
            <a:chOff x="5767065" y="0"/>
            <a:chExt cx="6733086" cy="10287000"/>
          </a:xfrm>
        </p:grpSpPr>
        <p:pic>
          <p:nvPicPr>
            <p:cNvPr id="11" name="Picture 2">
              <a:extLst>
                <a:ext uri="{FF2B5EF4-FFF2-40B4-BE49-F238E27FC236}">
                  <a16:creationId xmlns:a16="http://schemas.microsoft.com/office/drawing/2014/main" id="{93C36686-D922-4F42-B98D-104E5C28BCB2}"/>
                </a:ext>
              </a:extLst>
            </p:cNvPr>
            <p:cNvPicPr>
              <a:picLocks noChangeAspect="1"/>
            </p:cNvPicPr>
            <p:nvPr/>
          </p:nvPicPr>
          <p:blipFill>
            <a:blip r:embed="rId2">
              <a:alphaModFix amt="15000"/>
              <a:duotone>
                <a:schemeClr val="accent5">
                  <a:shade val="45000"/>
                  <a:satMod val="135000"/>
                </a:schemeClr>
                <a:prstClr val="white"/>
              </a:duotone>
              <a:extLst>
                <a:ext uri="{BEBA8EAE-BF5A-486C-A8C5-ECC9F3942E4B}">
                  <a14:imgProps xmlns:a14="http://schemas.microsoft.com/office/drawing/2010/main">
                    <a14:imgLayer r:embed="rId3">
                      <a14:imgEffect>
                        <a14:saturation sat="66000"/>
                      </a14:imgEffect>
                    </a14:imgLayer>
                  </a14:imgProps>
                </a:ext>
              </a:extLst>
            </a:blip>
            <a:srcRect l="6499" r="6499"/>
            <a:stretch>
              <a:fillRect/>
            </a:stretch>
          </p:blipFill>
          <p:spPr>
            <a:xfrm>
              <a:off x="5787848" y="0"/>
              <a:ext cx="6712303" cy="10287000"/>
            </a:xfrm>
            <a:prstGeom prst="rect">
              <a:avLst/>
            </a:prstGeom>
          </p:spPr>
        </p:pic>
        <p:sp>
          <p:nvSpPr>
            <p:cNvPr id="12" name="Rectangle 11">
              <a:extLst>
                <a:ext uri="{FF2B5EF4-FFF2-40B4-BE49-F238E27FC236}">
                  <a16:creationId xmlns:a16="http://schemas.microsoft.com/office/drawing/2014/main" id="{769B51B1-394E-42A9-B029-9036C6125BD0}"/>
                </a:ext>
              </a:extLst>
            </p:cNvPr>
            <p:cNvSpPr/>
            <p:nvPr/>
          </p:nvSpPr>
          <p:spPr>
            <a:xfrm>
              <a:off x="5767065" y="0"/>
              <a:ext cx="6733085" cy="10287000"/>
            </a:xfrm>
            <a:prstGeom prst="rect">
              <a:avLst/>
            </a:prstGeom>
            <a:gradFill>
              <a:gsLst>
                <a:gs pos="64000">
                  <a:srgbClr val="B0C6E1"/>
                </a:gs>
                <a:gs pos="100000">
                  <a:srgbClr val="F1F1F1">
                    <a:alpha val="36000"/>
                  </a:srgbClr>
                </a:gs>
              </a:gsLst>
              <a:lin ang="5400000" scaled="1"/>
            </a:gra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a16="http://schemas.microsoft.com/office/drawing/2014/main" id="{6D86DEF6-3879-46E7-BED4-A36BB97EC62F}"/>
              </a:ext>
            </a:extLst>
          </p:cNvPr>
          <p:cNvSpPr/>
          <p:nvPr/>
        </p:nvSpPr>
        <p:spPr>
          <a:xfrm>
            <a:off x="3832636" y="1814967"/>
            <a:ext cx="10622727"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9600" kern="1200" dirty="0">
                <a:solidFill>
                  <a:srgbClr val="1D1C24"/>
                </a:solidFill>
                <a:latin typeface="HK Grotesk Light" panose="020B0604020202020204" charset="0"/>
              </a:rPr>
              <a:t>Related works</a:t>
            </a:r>
          </a:p>
        </p:txBody>
      </p:sp>
    </p:spTree>
    <p:extLst>
      <p:ext uri="{BB962C8B-B14F-4D97-AF65-F5344CB8AC3E}">
        <p14:creationId xmlns:p14="http://schemas.microsoft.com/office/powerpoint/2010/main" val="52822604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C53C13-3E84-4966-9CE2-E1CCDB4E40A5}"/>
              </a:ext>
            </a:extLst>
          </p:cNvPr>
          <p:cNvSpPr/>
          <p:nvPr/>
        </p:nvSpPr>
        <p:spPr>
          <a:xfrm>
            <a:off x="-29497" y="-1819649"/>
            <a:ext cx="18307050" cy="12262737"/>
          </a:xfrm>
          <a:prstGeom prst="rect">
            <a:avLst/>
          </a:prstGeom>
          <a:gradFill>
            <a:gsLst>
              <a:gs pos="38000">
                <a:schemeClr val="bg1"/>
              </a:gs>
              <a:gs pos="100000">
                <a:srgbClr val="F1F1F1">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Slide Number Placeholder 4">
            <a:extLst>
              <a:ext uri="{FF2B5EF4-FFF2-40B4-BE49-F238E27FC236}">
                <a16:creationId xmlns:a16="http://schemas.microsoft.com/office/drawing/2014/main" id="{3A4CB899-F9C9-4FBA-8D95-D41F7F05815F}"/>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35</a:t>
            </a:fld>
            <a:endParaRPr lang="en-US" sz="1800">
              <a:solidFill>
                <a:schemeClr val="tx1"/>
              </a:solidFill>
            </a:endParaRPr>
          </a:p>
        </p:txBody>
      </p:sp>
      <p:sp>
        <p:nvSpPr>
          <p:cNvPr id="84" name="Freeform: Shape 83">
            <a:extLst>
              <a:ext uri="{FF2B5EF4-FFF2-40B4-BE49-F238E27FC236}">
                <a16:creationId xmlns:a16="http://schemas.microsoft.com/office/drawing/2014/main" id="{7776F7CA-69BA-4EB4-B2AD-E0735593A4D7}"/>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dirty="0">
                <a:solidFill>
                  <a:srgbClr val="1D1C24"/>
                </a:solidFill>
                <a:latin typeface="HK Grotesk Light" panose="020B0604020202020204" charset="0"/>
              </a:rPr>
              <a:t>Related works</a:t>
            </a:r>
          </a:p>
        </p:txBody>
      </p:sp>
      <p:graphicFrame>
        <p:nvGraphicFramePr>
          <p:cNvPr id="3" name="Table 3">
            <a:extLst>
              <a:ext uri="{FF2B5EF4-FFF2-40B4-BE49-F238E27FC236}">
                <a16:creationId xmlns:a16="http://schemas.microsoft.com/office/drawing/2014/main" id="{ED8B3E7B-A8F5-22B1-8C43-476E33A4E9A2}"/>
              </a:ext>
            </a:extLst>
          </p:cNvPr>
          <p:cNvGraphicFramePr>
            <a:graphicFrameLocks noGrp="1"/>
          </p:cNvGraphicFramePr>
          <p:nvPr/>
        </p:nvGraphicFramePr>
        <p:xfrm>
          <a:off x="3233232" y="777537"/>
          <a:ext cx="13868400" cy="7680960"/>
        </p:xfrm>
        <a:graphic>
          <a:graphicData uri="http://schemas.openxmlformats.org/drawingml/2006/table">
            <a:tbl>
              <a:tblPr bandRow="1">
                <a:tableStyleId>{5FD0F851-EC5A-4D38-B0AD-8093EC10F338}</a:tableStyleId>
              </a:tblPr>
              <a:tblGrid>
                <a:gridCol w="4384204">
                  <a:extLst>
                    <a:ext uri="{9D8B030D-6E8A-4147-A177-3AD203B41FA5}">
                      <a16:colId xmlns:a16="http://schemas.microsoft.com/office/drawing/2014/main" val="1867830646"/>
                    </a:ext>
                  </a:extLst>
                </a:gridCol>
                <a:gridCol w="9484196">
                  <a:extLst>
                    <a:ext uri="{9D8B030D-6E8A-4147-A177-3AD203B41FA5}">
                      <a16:colId xmlns:a16="http://schemas.microsoft.com/office/drawing/2014/main" val="2930520751"/>
                    </a:ext>
                  </a:extLst>
                </a:gridCol>
              </a:tblGrid>
              <a:tr h="1048670">
                <a:tc>
                  <a:txBody>
                    <a:bodyPr/>
                    <a:lstStyle/>
                    <a:p>
                      <a:r>
                        <a:rPr lang="en-US" sz="3600" dirty="0"/>
                        <a:t>Luz et al.[24]</a:t>
                      </a:r>
                    </a:p>
                  </a:txBody>
                  <a:tcPr/>
                </a:tc>
                <a:tc>
                  <a:txBody>
                    <a:bodyPr/>
                    <a:lstStyle/>
                    <a:p>
                      <a:r>
                        <a:rPr lang="en-US" sz="3600" dirty="0"/>
                        <a:t>Different approaches of DevOps adoption, its main concerns.</a:t>
                      </a:r>
                    </a:p>
                  </a:txBody>
                  <a:tcPr/>
                </a:tc>
                <a:extLst>
                  <a:ext uri="{0D108BD9-81ED-4DB2-BD59-A6C34878D82A}">
                    <a16:rowId xmlns:a16="http://schemas.microsoft.com/office/drawing/2014/main" val="1991838519"/>
                  </a:ext>
                </a:extLst>
              </a:tr>
              <a:tr h="1164254">
                <a:tc>
                  <a:txBody>
                    <a:bodyPr/>
                    <a:lstStyle/>
                    <a:p>
                      <a:r>
                        <a:rPr lang="en-US" sz="3600" dirty="0" err="1"/>
                        <a:t>Leite</a:t>
                      </a:r>
                      <a:r>
                        <a:rPr lang="en-US" sz="3600" dirty="0"/>
                        <a:t> et al.[6]</a:t>
                      </a:r>
                    </a:p>
                  </a:txBody>
                  <a:tcPr/>
                </a:tc>
                <a:tc>
                  <a:txBody>
                    <a:bodyPr/>
                    <a:lstStyle/>
                    <a:p>
                      <a:r>
                        <a:rPr lang="en-US" sz="3600" dirty="0"/>
                        <a:t>Conceptual mapping of DevOps and linking to engineering and management perspectives</a:t>
                      </a:r>
                    </a:p>
                  </a:txBody>
                  <a:tcPr/>
                </a:tc>
                <a:extLst>
                  <a:ext uri="{0D108BD9-81ED-4DB2-BD59-A6C34878D82A}">
                    <a16:rowId xmlns:a16="http://schemas.microsoft.com/office/drawing/2014/main" val="180025155"/>
                  </a:ext>
                </a:extLst>
              </a:tr>
              <a:tr h="1048670">
                <a:tc>
                  <a:txBody>
                    <a:bodyPr/>
                    <a:lstStyle/>
                    <a:p>
                      <a:r>
                        <a:rPr lang="en-US" sz="3600" dirty="0"/>
                        <a:t>McIntosh et al. [25]</a:t>
                      </a:r>
                    </a:p>
                  </a:txBody>
                  <a:tcPr/>
                </a:tc>
                <a:tc>
                  <a:txBody>
                    <a:bodyPr/>
                    <a:lstStyle/>
                    <a:p>
                      <a:r>
                        <a:rPr lang="en-US" sz="3600" dirty="0"/>
                        <a:t>Estimation of effort invested by</a:t>
                      </a:r>
                    </a:p>
                    <a:p>
                      <a:r>
                        <a:rPr lang="en-US" sz="3600" dirty="0"/>
                        <a:t>developers to maintain functioning Build systems</a:t>
                      </a:r>
                    </a:p>
                  </a:txBody>
                  <a:tcPr/>
                </a:tc>
                <a:extLst>
                  <a:ext uri="{0D108BD9-81ED-4DB2-BD59-A6C34878D82A}">
                    <a16:rowId xmlns:a16="http://schemas.microsoft.com/office/drawing/2014/main" val="2261312662"/>
                  </a:ext>
                </a:extLst>
              </a:tr>
              <a:tr h="1048670">
                <a:tc>
                  <a:txBody>
                    <a:bodyPr/>
                    <a:lstStyle/>
                    <a:p>
                      <a:r>
                        <a:rPr lang="en-US" sz="3600" dirty="0" err="1"/>
                        <a:t>Lwakatare</a:t>
                      </a:r>
                      <a:r>
                        <a:rPr lang="en-US" sz="3600" dirty="0"/>
                        <a:t> et al.[11]</a:t>
                      </a:r>
                    </a:p>
                  </a:txBody>
                  <a:tcPr/>
                </a:tc>
                <a:tc>
                  <a:txBody>
                    <a:bodyPr/>
                    <a:lstStyle/>
                    <a:p>
                      <a:r>
                        <a:rPr lang="en-US" sz="3600" dirty="0"/>
                        <a:t>Outlining the problems of integration of ML workflows in DevOps processes and proposed alternatives.</a:t>
                      </a:r>
                    </a:p>
                  </a:txBody>
                  <a:tcPr/>
                </a:tc>
                <a:extLst>
                  <a:ext uri="{0D108BD9-81ED-4DB2-BD59-A6C34878D82A}">
                    <a16:rowId xmlns:a16="http://schemas.microsoft.com/office/drawing/2014/main" val="4123657680"/>
                  </a:ext>
                </a:extLst>
              </a:tr>
              <a:tr h="1048670">
                <a:tc>
                  <a:txBody>
                    <a:bodyPr/>
                    <a:lstStyle/>
                    <a:p>
                      <a:r>
                        <a:rPr lang="en-US" sz="3600" dirty="0"/>
                        <a:t>Gonzalez et al. [20]</a:t>
                      </a:r>
                    </a:p>
                  </a:txBody>
                  <a:tcPr/>
                </a:tc>
                <a:tc>
                  <a:txBody>
                    <a:bodyPr/>
                    <a:lstStyle/>
                    <a:p>
                      <a:r>
                        <a:rPr lang="en-US" sz="3600" dirty="0"/>
                        <a:t>Large scale empirical study of collaboration and autonomy rates in ML software dev. teams.</a:t>
                      </a:r>
                    </a:p>
                  </a:txBody>
                  <a:tcPr/>
                </a:tc>
                <a:extLst>
                  <a:ext uri="{0D108BD9-81ED-4DB2-BD59-A6C34878D82A}">
                    <a16:rowId xmlns:a16="http://schemas.microsoft.com/office/drawing/2014/main" val="3688169051"/>
                  </a:ext>
                </a:extLst>
              </a:tr>
              <a:tr h="1048670">
                <a:tc>
                  <a:txBody>
                    <a:bodyPr/>
                    <a:lstStyle/>
                    <a:p>
                      <a:r>
                        <a:rPr lang="en-US" sz="3600" dirty="0"/>
                        <a:t>Karlaš et al. [29]</a:t>
                      </a:r>
                    </a:p>
                  </a:txBody>
                  <a:tcPr/>
                </a:tc>
                <a:tc>
                  <a:txBody>
                    <a:bodyPr/>
                    <a:lstStyle/>
                    <a:p>
                      <a:r>
                        <a:rPr lang="en-US" sz="3600" dirty="0"/>
                        <a:t>Shortcomings of existing CI tools’ support of ML projects. Proposed approach  to improve it.</a:t>
                      </a:r>
                    </a:p>
                  </a:txBody>
                  <a:tcPr/>
                </a:tc>
                <a:extLst>
                  <a:ext uri="{0D108BD9-81ED-4DB2-BD59-A6C34878D82A}">
                    <a16:rowId xmlns:a16="http://schemas.microsoft.com/office/drawing/2014/main" val="3801067204"/>
                  </a:ext>
                </a:extLst>
              </a:tr>
            </a:tbl>
          </a:graphicData>
        </a:graphic>
      </p:graphicFrame>
    </p:spTree>
    <p:extLst>
      <p:ext uri="{BB962C8B-B14F-4D97-AF65-F5344CB8AC3E}">
        <p14:creationId xmlns:p14="http://schemas.microsoft.com/office/powerpoint/2010/main" val="296969193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F3CFDAF-9D0E-4FC6-9FAE-B1F4A235E262}"/>
              </a:ext>
            </a:extLst>
          </p:cNvPr>
          <p:cNvGrpSpPr/>
          <p:nvPr/>
        </p:nvGrpSpPr>
        <p:grpSpPr>
          <a:xfrm>
            <a:off x="2781300" y="-8191500"/>
            <a:ext cx="12725400" cy="19442228"/>
            <a:chOff x="5767065" y="0"/>
            <a:chExt cx="6733086" cy="10287000"/>
          </a:xfrm>
        </p:grpSpPr>
        <p:pic>
          <p:nvPicPr>
            <p:cNvPr id="9" name="Picture 2">
              <a:extLst>
                <a:ext uri="{FF2B5EF4-FFF2-40B4-BE49-F238E27FC236}">
                  <a16:creationId xmlns:a16="http://schemas.microsoft.com/office/drawing/2014/main" id="{96F03E7D-6341-4E20-BB26-65741DD14716}"/>
                </a:ext>
              </a:extLst>
            </p:cNvPr>
            <p:cNvPicPr>
              <a:picLocks noChangeAspect="1"/>
            </p:cNvPicPr>
            <p:nvPr/>
          </p:nvPicPr>
          <p:blipFill>
            <a:blip r:embed="rId2">
              <a:alphaModFix amt="15000"/>
              <a:extLst>
                <a:ext uri="{BEBA8EAE-BF5A-486C-A8C5-ECC9F3942E4B}">
                  <a14:imgProps xmlns:a14="http://schemas.microsoft.com/office/drawing/2010/main">
                    <a14:imgLayer r:embed="rId3">
                      <a14:imgEffect>
                        <a14:saturation sat="66000"/>
                      </a14:imgEffect>
                    </a14:imgLayer>
                  </a14:imgProps>
                </a:ext>
              </a:extLst>
            </a:blip>
            <a:srcRect l="6499" r="6499"/>
            <a:stretch>
              <a:fillRect/>
            </a:stretch>
          </p:blipFill>
          <p:spPr>
            <a:xfrm>
              <a:off x="5787848" y="0"/>
              <a:ext cx="6712303" cy="10287000"/>
            </a:xfrm>
            <a:prstGeom prst="rect">
              <a:avLst/>
            </a:prstGeom>
          </p:spPr>
        </p:pic>
        <p:sp>
          <p:nvSpPr>
            <p:cNvPr id="11" name="Rectangle 10">
              <a:extLst>
                <a:ext uri="{FF2B5EF4-FFF2-40B4-BE49-F238E27FC236}">
                  <a16:creationId xmlns:a16="http://schemas.microsoft.com/office/drawing/2014/main" id="{B34BFFE6-4840-46F8-9D75-534E2187AD83}"/>
                </a:ext>
              </a:extLst>
            </p:cNvPr>
            <p:cNvSpPr/>
            <p:nvPr/>
          </p:nvSpPr>
          <p:spPr>
            <a:xfrm>
              <a:off x="5767065" y="0"/>
              <a:ext cx="6733085" cy="10287000"/>
            </a:xfrm>
            <a:prstGeom prst="rect">
              <a:avLst/>
            </a:prstGeom>
            <a:gradFill>
              <a:gsLst>
                <a:gs pos="64000">
                  <a:srgbClr val="B0C6E1"/>
                </a:gs>
                <a:gs pos="100000">
                  <a:srgbClr val="F1F1F1">
                    <a:alpha val="36000"/>
                  </a:srgbClr>
                </a:gs>
              </a:gsLst>
              <a:lin ang="5400000" scaled="1"/>
            </a:gra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a16="http://schemas.microsoft.com/office/drawing/2014/main" id="{6D86DEF6-3879-46E7-BED4-A36BB97EC62F}"/>
              </a:ext>
            </a:extLst>
          </p:cNvPr>
          <p:cNvSpPr/>
          <p:nvPr/>
        </p:nvSpPr>
        <p:spPr>
          <a:xfrm>
            <a:off x="3832636" y="1814967"/>
            <a:ext cx="10622727"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9600" kern="1200" dirty="0">
                <a:solidFill>
                  <a:srgbClr val="1D1C24"/>
                </a:solidFill>
                <a:latin typeface="HK Grotesk Light" panose="020B0604020202020204" charset="0"/>
              </a:rPr>
              <a:t>Related works</a:t>
            </a:r>
          </a:p>
        </p:txBody>
      </p:sp>
    </p:spTree>
    <p:extLst>
      <p:ext uri="{BB962C8B-B14F-4D97-AF65-F5344CB8AC3E}">
        <p14:creationId xmlns:p14="http://schemas.microsoft.com/office/powerpoint/2010/main" val="250721907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BBB05-A92A-46A4-B9D8-3D210DAF1C39}"/>
              </a:ext>
            </a:extLst>
          </p:cNvPr>
          <p:cNvSpPr/>
          <p:nvPr/>
        </p:nvSpPr>
        <p:spPr>
          <a:xfrm>
            <a:off x="0" y="-1975737"/>
            <a:ext cx="18307050" cy="12262737"/>
          </a:xfrm>
          <a:prstGeom prst="rect">
            <a:avLst/>
          </a:prstGeom>
          <a:gradFill>
            <a:gsLst>
              <a:gs pos="38000">
                <a:schemeClr val="bg1"/>
              </a:gs>
              <a:gs pos="100000">
                <a:srgbClr val="F1F1F1">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5"/>
          <p:cNvSpPr txBox="1"/>
          <p:nvPr/>
        </p:nvSpPr>
        <p:spPr>
          <a:xfrm>
            <a:off x="1028700" y="1562364"/>
            <a:ext cx="509289" cy="438414"/>
          </a:xfrm>
          <a:prstGeom prst="rect">
            <a:avLst/>
          </a:prstGeom>
        </p:spPr>
        <p:txBody>
          <a:bodyPr lIns="0" tIns="0" rIns="0" bIns="0" rtlCol="0" anchor="t">
            <a:spAutoFit/>
          </a:bodyPr>
          <a:lstStyle/>
          <a:p>
            <a:pPr>
              <a:lnSpc>
                <a:spcPts val="3200"/>
              </a:lnSpc>
            </a:pPr>
            <a:r>
              <a:rPr lang="en-US" sz="3200">
                <a:solidFill>
                  <a:srgbClr val="1D1C24"/>
                </a:solidFill>
                <a:latin typeface="HK Grotesk Light Bold"/>
              </a:rPr>
              <a:t>03</a:t>
            </a:r>
          </a:p>
        </p:txBody>
      </p:sp>
      <p:sp>
        <p:nvSpPr>
          <p:cNvPr id="20" name="TextBox 2">
            <a:extLst>
              <a:ext uri="{FF2B5EF4-FFF2-40B4-BE49-F238E27FC236}">
                <a16:creationId xmlns:a16="http://schemas.microsoft.com/office/drawing/2014/main" id="{3C8F7BFE-3348-49C2-8318-C37DA86679B3}"/>
              </a:ext>
            </a:extLst>
          </p:cNvPr>
          <p:cNvSpPr txBox="1"/>
          <p:nvPr/>
        </p:nvSpPr>
        <p:spPr>
          <a:xfrm>
            <a:off x="304800" y="2247900"/>
            <a:ext cx="4495800" cy="830997"/>
          </a:xfrm>
          <a:prstGeom prst="rect">
            <a:avLst/>
          </a:prstGeom>
        </p:spPr>
        <p:txBody>
          <a:bodyPr wrap="square" lIns="0" tIns="0" rIns="0" bIns="0" rtlCol="0" anchor="t">
            <a:spAutoFit/>
          </a:bodyPr>
          <a:lstStyle/>
          <a:p>
            <a:r>
              <a:rPr lang="en-US" sz="5400" dirty="0">
                <a:latin typeface="HK Grotesk Light"/>
              </a:rPr>
              <a:t>DevOps</a:t>
            </a:r>
          </a:p>
        </p:txBody>
      </p:sp>
      <p:sp>
        <p:nvSpPr>
          <p:cNvPr id="21" name="TextBox 2">
            <a:extLst>
              <a:ext uri="{FF2B5EF4-FFF2-40B4-BE49-F238E27FC236}">
                <a16:creationId xmlns:a16="http://schemas.microsoft.com/office/drawing/2014/main" id="{56D053A8-37D4-497E-A9E4-43FF14FE2463}"/>
              </a:ext>
            </a:extLst>
          </p:cNvPr>
          <p:cNvSpPr txBox="1"/>
          <p:nvPr/>
        </p:nvSpPr>
        <p:spPr>
          <a:xfrm>
            <a:off x="381000" y="4200860"/>
            <a:ext cx="1629613" cy="553998"/>
          </a:xfrm>
          <a:prstGeom prst="rect">
            <a:avLst/>
          </a:prstGeom>
        </p:spPr>
        <p:txBody>
          <a:bodyPr wrap="square" lIns="0" tIns="0" rIns="0" bIns="0" rtlCol="0" anchor="t">
            <a:spAutoFit/>
          </a:bodyPr>
          <a:lstStyle/>
          <a:p>
            <a:r>
              <a:rPr lang="en-US" sz="3600">
                <a:latin typeface="HK Grotesk Light"/>
              </a:rPr>
              <a:t>What?</a:t>
            </a:r>
          </a:p>
        </p:txBody>
      </p:sp>
      <p:sp>
        <p:nvSpPr>
          <p:cNvPr id="22" name="TextBox 2">
            <a:extLst>
              <a:ext uri="{FF2B5EF4-FFF2-40B4-BE49-F238E27FC236}">
                <a16:creationId xmlns:a16="http://schemas.microsoft.com/office/drawing/2014/main" id="{C0D63C09-2A67-4401-8962-F5F5619A1383}"/>
              </a:ext>
            </a:extLst>
          </p:cNvPr>
          <p:cNvSpPr txBox="1"/>
          <p:nvPr/>
        </p:nvSpPr>
        <p:spPr>
          <a:xfrm>
            <a:off x="400728" y="7118879"/>
            <a:ext cx="1629613" cy="553998"/>
          </a:xfrm>
          <a:prstGeom prst="rect">
            <a:avLst/>
          </a:prstGeom>
        </p:spPr>
        <p:txBody>
          <a:bodyPr wrap="square" lIns="0" tIns="0" rIns="0" bIns="0" rtlCol="0" anchor="t">
            <a:spAutoFit/>
          </a:bodyPr>
          <a:lstStyle/>
          <a:p>
            <a:r>
              <a:rPr lang="en-US" sz="3600">
                <a:latin typeface="HK Grotesk Light"/>
              </a:rPr>
              <a:t>Why?</a:t>
            </a:r>
          </a:p>
        </p:txBody>
      </p:sp>
      <p:pic>
        <p:nvPicPr>
          <p:cNvPr id="25" name="Picture 24" descr="Diagram&#10;&#10;Description automatically generated">
            <a:extLst>
              <a:ext uri="{FF2B5EF4-FFF2-40B4-BE49-F238E27FC236}">
                <a16:creationId xmlns:a16="http://schemas.microsoft.com/office/drawing/2014/main" id="{D4A5C1FF-5479-4727-846B-96F2723AC649}"/>
              </a:ext>
            </a:extLst>
          </p:cNvPr>
          <p:cNvPicPr>
            <a:picLocks noChangeAspect="1"/>
          </p:cNvPicPr>
          <p:nvPr/>
        </p:nvPicPr>
        <p:blipFill rotWithShape="1">
          <a:blip r:embed="rId3">
            <a:extLst>
              <a:ext uri="{28A0092B-C50C-407E-A947-70E740481C1C}">
                <a14:useLocalDpi xmlns:a14="http://schemas.microsoft.com/office/drawing/2010/main" val="0"/>
              </a:ext>
            </a:extLst>
          </a:blip>
          <a:srcRect l="1333" t="21881" r="1333" b="4233"/>
          <a:stretch/>
        </p:blipFill>
        <p:spPr>
          <a:xfrm>
            <a:off x="6477000" y="591698"/>
            <a:ext cx="11125200" cy="4419601"/>
          </a:xfrm>
          <a:prstGeom prst="rect">
            <a:avLst/>
          </a:prstGeom>
        </p:spPr>
      </p:pic>
      <p:sp>
        <p:nvSpPr>
          <p:cNvPr id="28" name="TextBox 2">
            <a:extLst>
              <a:ext uri="{FF2B5EF4-FFF2-40B4-BE49-F238E27FC236}">
                <a16:creationId xmlns:a16="http://schemas.microsoft.com/office/drawing/2014/main" id="{90102B5A-9D40-44A9-9EA3-375294FE50E3}"/>
              </a:ext>
            </a:extLst>
          </p:cNvPr>
          <p:cNvSpPr txBox="1"/>
          <p:nvPr/>
        </p:nvSpPr>
        <p:spPr>
          <a:xfrm>
            <a:off x="443480" y="4815377"/>
            <a:ext cx="5181600" cy="1661993"/>
          </a:xfrm>
          <a:prstGeom prst="rect">
            <a:avLst/>
          </a:prstGeom>
        </p:spPr>
        <p:txBody>
          <a:bodyPr wrap="square" lIns="0" tIns="0" rIns="0" bIns="0" rtlCol="0" anchor="t">
            <a:spAutoFit/>
          </a:bodyPr>
          <a:lstStyle/>
          <a:p>
            <a:r>
              <a:rPr lang="en-US" sz="3600" dirty="0">
                <a:latin typeface="HK Grotesk Light"/>
              </a:rPr>
              <a:t>Automation of production processes such as build, test, code analysis…</a:t>
            </a:r>
          </a:p>
        </p:txBody>
      </p:sp>
      <p:sp>
        <p:nvSpPr>
          <p:cNvPr id="32" name="TextBox 2">
            <a:extLst>
              <a:ext uri="{FF2B5EF4-FFF2-40B4-BE49-F238E27FC236}">
                <a16:creationId xmlns:a16="http://schemas.microsoft.com/office/drawing/2014/main" id="{82FD58F9-92E0-449F-8D57-DB2750D086EE}"/>
              </a:ext>
            </a:extLst>
          </p:cNvPr>
          <p:cNvSpPr txBox="1"/>
          <p:nvPr/>
        </p:nvSpPr>
        <p:spPr>
          <a:xfrm>
            <a:off x="457200" y="7710977"/>
            <a:ext cx="5659120" cy="1661993"/>
          </a:xfrm>
          <a:prstGeom prst="rect">
            <a:avLst/>
          </a:prstGeom>
        </p:spPr>
        <p:txBody>
          <a:bodyPr wrap="square" lIns="0" tIns="0" rIns="0" bIns="0" rtlCol="0" anchor="t">
            <a:spAutoFit/>
          </a:bodyPr>
          <a:lstStyle/>
          <a:p>
            <a:r>
              <a:rPr lang="en-US" sz="3600" dirty="0">
                <a:latin typeface="HK Grotesk Light"/>
              </a:rPr>
              <a:t>Faster down time recovery</a:t>
            </a:r>
          </a:p>
          <a:p>
            <a:r>
              <a:rPr lang="en-US" sz="3600" dirty="0">
                <a:latin typeface="HK Grotesk Light"/>
              </a:rPr>
              <a:t>More frequent deployment</a:t>
            </a:r>
          </a:p>
          <a:p>
            <a:r>
              <a:rPr lang="en-US" sz="3600" dirty="0">
                <a:latin typeface="HK Grotesk Light"/>
              </a:rPr>
              <a:t>Lower failure rate</a:t>
            </a:r>
          </a:p>
        </p:txBody>
      </p:sp>
      <p:sp>
        <p:nvSpPr>
          <p:cNvPr id="13" name="Freeform: Shape 12">
            <a:extLst>
              <a:ext uri="{FF2B5EF4-FFF2-40B4-BE49-F238E27FC236}">
                <a16:creationId xmlns:a16="http://schemas.microsoft.com/office/drawing/2014/main" id="{091D3AF4-2ED6-47C6-A8CE-5564EC822F36}"/>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a:solidFill>
                  <a:srgbClr val="1D1C24"/>
                </a:solidFill>
                <a:latin typeface="HK Grotesk Light" panose="020B0604020202020204" charset="0"/>
              </a:rPr>
              <a:t>Introduction</a:t>
            </a:r>
          </a:p>
        </p:txBody>
      </p:sp>
      <p:sp>
        <p:nvSpPr>
          <p:cNvPr id="12" name="Slide Number Placeholder 4">
            <a:extLst>
              <a:ext uri="{FF2B5EF4-FFF2-40B4-BE49-F238E27FC236}">
                <a16:creationId xmlns:a16="http://schemas.microsoft.com/office/drawing/2014/main" id="{CA535F86-F46A-49B7-A45B-BC4BD7EEAFD6}"/>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4</a:t>
            </a:fld>
            <a:endParaRPr lang="en-US" sz="1800">
              <a:solidFill>
                <a:schemeClr val="tx1"/>
              </a:solidFill>
            </a:endParaRPr>
          </a:p>
        </p:txBody>
      </p:sp>
      <p:pic>
        <p:nvPicPr>
          <p:cNvPr id="1026" name="Picture 2" descr="TDP DevOps - Day 1 - DevOps - DevSecOps - SRE - DataOps - AIOps">
            <a:extLst>
              <a:ext uri="{FF2B5EF4-FFF2-40B4-BE49-F238E27FC236}">
                <a16:creationId xmlns:a16="http://schemas.microsoft.com/office/drawing/2014/main" id="{E06AD3F4-B2ED-4963-EC3C-87647CF9DD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8082" y="5275702"/>
            <a:ext cx="8503035" cy="44692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8"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13B1CA-6C82-4D68-95FD-73617497D959}"/>
              </a:ext>
            </a:extLst>
          </p:cNvPr>
          <p:cNvSpPr/>
          <p:nvPr/>
        </p:nvSpPr>
        <p:spPr>
          <a:xfrm>
            <a:off x="0" y="-1975737"/>
            <a:ext cx="18307050" cy="12262737"/>
          </a:xfrm>
          <a:prstGeom prst="rect">
            <a:avLst/>
          </a:prstGeom>
          <a:gradFill>
            <a:gsLst>
              <a:gs pos="38000">
                <a:srgbClr val="FFFFFF"/>
              </a:gs>
              <a:gs pos="100000">
                <a:srgbClr val="F1F1F1">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2">
            <a:extLst>
              <a:ext uri="{FF2B5EF4-FFF2-40B4-BE49-F238E27FC236}">
                <a16:creationId xmlns:a16="http://schemas.microsoft.com/office/drawing/2014/main" id="{3C8F7BFE-3348-49C2-8318-C37DA86679B3}"/>
              </a:ext>
            </a:extLst>
          </p:cNvPr>
          <p:cNvSpPr txBox="1"/>
          <p:nvPr/>
        </p:nvSpPr>
        <p:spPr>
          <a:xfrm>
            <a:off x="228600" y="2247900"/>
            <a:ext cx="4495800" cy="1661993"/>
          </a:xfrm>
          <a:prstGeom prst="rect">
            <a:avLst/>
          </a:prstGeom>
        </p:spPr>
        <p:txBody>
          <a:bodyPr wrap="square" lIns="0" tIns="0" rIns="0" bIns="0" rtlCol="0" anchor="t">
            <a:spAutoFit/>
          </a:bodyPr>
          <a:lstStyle/>
          <a:p>
            <a:r>
              <a:rPr lang="en-US" sz="5400">
                <a:latin typeface="HK Grotesk Light"/>
              </a:rPr>
              <a:t>Machine </a:t>
            </a:r>
          </a:p>
          <a:p>
            <a:r>
              <a:rPr lang="en-US" sz="5400">
                <a:latin typeface="HK Grotesk Light"/>
              </a:rPr>
              <a:t>Learning:</a:t>
            </a:r>
          </a:p>
        </p:txBody>
      </p:sp>
      <p:sp>
        <p:nvSpPr>
          <p:cNvPr id="21" name="TextBox 2">
            <a:extLst>
              <a:ext uri="{FF2B5EF4-FFF2-40B4-BE49-F238E27FC236}">
                <a16:creationId xmlns:a16="http://schemas.microsoft.com/office/drawing/2014/main" id="{56D053A8-37D4-497E-A9E4-43FF14FE2463}"/>
              </a:ext>
            </a:extLst>
          </p:cNvPr>
          <p:cNvSpPr txBox="1"/>
          <p:nvPr/>
        </p:nvSpPr>
        <p:spPr>
          <a:xfrm>
            <a:off x="304800" y="4200860"/>
            <a:ext cx="1629613" cy="553998"/>
          </a:xfrm>
          <a:prstGeom prst="rect">
            <a:avLst/>
          </a:prstGeom>
        </p:spPr>
        <p:txBody>
          <a:bodyPr wrap="square" lIns="0" tIns="0" rIns="0" bIns="0" rtlCol="0" anchor="t">
            <a:spAutoFit/>
          </a:bodyPr>
          <a:lstStyle/>
          <a:p>
            <a:r>
              <a:rPr lang="en-US" sz="3600">
                <a:latin typeface="HK Grotesk Light"/>
              </a:rPr>
              <a:t>What?</a:t>
            </a:r>
          </a:p>
        </p:txBody>
      </p:sp>
      <p:sp>
        <p:nvSpPr>
          <p:cNvPr id="22" name="TextBox 2">
            <a:extLst>
              <a:ext uri="{FF2B5EF4-FFF2-40B4-BE49-F238E27FC236}">
                <a16:creationId xmlns:a16="http://schemas.microsoft.com/office/drawing/2014/main" id="{C0D63C09-2A67-4401-8962-F5F5619A1383}"/>
              </a:ext>
            </a:extLst>
          </p:cNvPr>
          <p:cNvSpPr txBox="1"/>
          <p:nvPr/>
        </p:nvSpPr>
        <p:spPr>
          <a:xfrm>
            <a:off x="324528" y="7118879"/>
            <a:ext cx="1629613" cy="553998"/>
          </a:xfrm>
          <a:prstGeom prst="rect">
            <a:avLst/>
          </a:prstGeom>
        </p:spPr>
        <p:txBody>
          <a:bodyPr wrap="square" lIns="0" tIns="0" rIns="0" bIns="0" rtlCol="0" anchor="t">
            <a:spAutoFit/>
          </a:bodyPr>
          <a:lstStyle/>
          <a:p>
            <a:r>
              <a:rPr lang="en-US" sz="3600">
                <a:latin typeface="HK Grotesk Light"/>
              </a:rPr>
              <a:t>Why?</a:t>
            </a:r>
          </a:p>
        </p:txBody>
      </p:sp>
      <p:sp>
        <p:nvSpPr>
          <p:cNvPr id="28" name="TextBox 2">
            <a:extLst>
              <a:ext uri="{FF2B5EF4-FFF2-40B4-BE49-F238E27FC236}">
                <a16:creationId xmlns:a16="http://schemas.microsoft.com/office/drawing/2014/main" id="{90102B5A-9D40-44A9-9EA3-375294FE50E3}"/>
              </a:ext>
            </a:extLst>
          </p:cNvPr>
          <p:cNvSpPr txBox="1"/>
          <p:nvPr/>
        </p:nvSpPr>
        <p:spPr>
          <a:xfrm>
            <a:off x="367280" y="4815377"/>
            <a:ext cx="5181600" cy="1661993"/>
          </a:xfrm>
          <a:prstGeom prst="rect">
            <a:avLst/>
          </a:prstGeom>
        </p:spPr>
        <p:txBody>
          <a:bodyPr wrap="square" lIns="0" tIns="0" rIns="0" bIns="0" rtlCol="0" anchor="t">
            <a:spAutoFit/>
          </a:bodyPr>
          <a:lstStyle/>
          <a:p>
            <a:r>
              <a:rPr lang="en-US" sz="3600">
                <a:latin typeface="HK Grotesk Light"/>
              </a:rPr>
              <a:t>Incremental and automatic solution</a:t>
            </a:r>
          </a:p>
          <a:p>
            <a:r>
              <a:rPr lang="en-US" sz="3600">
                <a:latin typeface="HK Grotesk Light"/>
              </a:rPr>
              <a:t>finding</a:t>
            </a:r>
          </a:p>
        </p:txBody>
      </p:sp>
      <p:sp>
        <p:nvSpPr>
          <p:cNvPr id="32" name="TextBox 2">
            <a:extLst>
              <a:ext uri="{FF2B5EF4-FFF2-40B4-BE49-F238E27FC236}">
                <a16:creationId xmlns:a16="http://schemas.microsoft.com/office/drawing/2014/main" id="{82FD58F9-92E0-449F-8D57-DB2750D086EE}"/>
              </a:ext>
            </a:extLst>
          </p:cNvPr>
          <p:cNvSpPr txBox="1"/>
          <p:nvPr/>
        </p:nvSpPr>
        <p:spPr>
          <a:xfrm>
            <a:off x="381000" y="7710977"/>
            <a:ext cx="5181600" cy="2215991"/>
          </a:xfrm>
          <a:prstGeom prst="rect">
            <a:avLst/>
          </a:prstGeom>
        </p:spPr>
        <p:txBody>
          <a:bodyPr wrap="square" lIns="0" tIns="0" rIns="0" bIns="0" rtlCol="0" anchor="t">
            <a:spAutoFit/>
          </a:bodyPr>
          <a:lstStyle/>
          <a:p>
            <a:r>
              <a:rPr lang="en-US" sz="3600" dirty="0">
                <a:latin typeface="HK Grotesk Light"/>
              </a:rPr>
              <a:t>Solves complex problems which have inefficient or non-existing explicit solution</a:t>
            </a:r>
          </a:p>
        </p:txBody>
      </p:sp>
      <p:pic>
        <p:nvPicPr>
          <p:cNvPr id="3" name="Picture 2" descr="A picture containing text&#10;&#10;Description automatically generated">
            <a:extLst>
              <a:ext uri="{FF2B5EF4-FFF2-40B4-BE49-F238E27FC236}">
                <a16:creationId xmlns:a16="http://schemas.microsoft.com/office/drawing/2014/main" id="{59644C81-847A-4733-820B-2EED52C6D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5011" y="312003"/>
            <a:ext cx="7594533" cy="4831497"/>
          </a:xfrm>
          <a:prstGeom prst="rect">
            <a:avLst/>
          </a:prstGeom>
        </p:spPr>
      </p:pic>
      <p:pic>
        <p:nvPicPr>
          <p:cNvPr id="7" name="Picture 6">
            <a:extLst>
              <a:ext uri="{FF2B5EF4-FFF2-40B4-BE49-F238E27FC236}">
                <a16:creationId xmlns:a16="http://schemas.microsoft.com/office/drawing/2014/main" id="{9D56A936-A7E4-499A-834A-39B1BAE2F55F}"/>
              </a:ext>
            </a:extLst>
          </p:cNvPr>
          <p:cNvPicPr>
            <a:picLocks noChangeAspect="1"/>
          </p:cNvPicPr>
          <p:nvPr/>
        </p:nvPicPr>
        <p:blipFill>
          <a:blip r:embed="rId4"/>
          <a:stretch>
            <a:fillRect/>
          </a:stretch>
        </p:blipFill>
        <p:spPr>
          <a:xfrm>
            <a:off x="9777479" y="2739465"/>
            <a:ext cx="7394150" cy="4831498"/>
          </a:xfrm>
          <a:prstGeom prst="rect">
            <a:avLst/>
          </a:prstGeom>
        </p:spPr>
      </p:pic>
      <p:pic>
        <p:nvPicPr>
          <p:cNvPr id="9" name="Picture 8">
            <a:extLst>
              <a:ext uri="{FF2B5EF4-FFF2-40B4-BE49-F238E27FC236}">
                <a16:creationId xmlns:a16="http://schemas.microsoft.com/office/drawing/2014/main" id="{AD791A01-3C1A-45AB-84A5-A565E58E8CCB}"/>
              </a:ext>
            </a:extLst>
          </p:cNvPr>
          <p:cNvPicPr>
            <a:picLocks noChangeAspect="1"/>
          </p:cNvPicPr>
          <p:nvPr/>
        </p:nvPicPr>
        <p:blipFill>
          <a:blip r:embed="rId5"/>
          <a:stretch>
            <a:fillRect/>
          </a:stretch>
        </p:blipFill>
        <p:spPr>
          <a:xfrm>
            <a:off x="5516969" y="5143500"/>
            <a:ext cx="8634331" cy="5068618"/>
          </a:xfrm>
          <a:prstGeom prst="rect">
            <a:avLst/>
          </a:prstGeom>
        </p:spPr>
      </p:pic>
      <p:sp>
        <p:nvSpPr>
          <p:cNvPr id="14" name="Slide Number Placeholder 4">
            <a:extLst>
              <a:ext uri="{FF2B5EF4-FFF2-40B4-BE49-F238E27FC236}">
                <a16:creationId xmlns:a16="http://schemas.microsoft.com/office/drawing/2014/main" id="{192ABE46-23C8-4D47-BF8F-44E27D47B426}"/>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5</a:t>
            </a:fld>
            <a:endParaRPr lang="en-US" sz="1800">
              <a:solidFill>
                <a:schemeClr val="tx1"/>
              </a:solidFill>
            </a:endParaRPr>
          </a:p>
        </p:txBody>
      </p:sp>
      <p:sp>
        <p:nvSpPr>
          <p:cNvPr id="18" name="Freeform: Shape 17">
            <a:extLst>
              <a:ext uri="{FF2B5EF4-FFF2-40B4-BE49-F238E27FC236}">
                <a16:creationId xmlns:a16="http://schemas.microsoft.com/office/drawing/2014/main" id="{94986CCA-137E-4D18-AD36-40FCCE4369B5}"/>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a:solidFill>
                  <a:srgbClr val="1D1C24"/>
                </a:solidFill>
                <a:latin typeface="HK Grotesk Light" panose="020B0604020202020204" charset="0"/>
              </a:rPr>
              <a:t>Introduction</a:t>
            </a:r>
          </a:p>
        </p:txBody>
      </p:sp>
    </p:spTree>
    <p:extLst>
      <p:ext uri="{BB962C8B-B14F-4D97-AF65-F5344CB8AC3E}">
        <p14:creationId xmlns:p14="http://schemas.microsoft.com/office/powerpoint/2010/main" val="326791848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78337B8-B9E8-4675-85B4-26924A67937B}"/>
              </a:ext>
            </a:extLst>
          </p:cNvPr>
          <p:cNvSpPr/>
          <p:nvPr/>
        </p:nvSpPr>
        <p:spPr>
          <a:xfrm>
            <a:off x="4762" y="-1955414"/>
            <a:ext cx="18307050" cy="12262737"/>
          </a:xfrm>
          <a:prstGeom prst="rect">
            <a:avLst/>
          </a:prstGeom>
          <a:gradFill>
            <a:gsLst>
              <a:gs pos="38000">
                <a:srgbClr val="FFFFFF"/>
              </a:gs>
              <a:gs pos="100000">
                <a:srgbClr val="F1F1F1">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2">
            <a:extLst>
              <a:ext uri="{FF2B5EF4-FFF2-40B4-BE49-F238E27FC236}">
                <a16:creationId xmlns:a16="http://schemas.microsoft.com/office/drawing/2014/main" id="{3C8F7BFE-3348-49C2-8318-C37DA86679B3}"/>
              </a:ext>
            </a:extLst>
          </p:cNvPr>
          <p:cNvSpPr txBox="1"/>
          <p:nvPr/>
        </p:nvSpPr>
        <p:spPr>
          <a:xfrm>
            <a:off x="4495800" y="800100"/>
            <a:ext cx="10439400" cy="830997"/>
          </a:xfrm>
          <a:prstGeom prst="rect">
            <a:avLst/>
          </a:prstGeom>
        </p:spPr>
        <p:txBody>
          <a:bodyPr wrap="square" lIns="0" tIns="0" rIns="0" bIns="0" rtlCol="0" anchor="t">
            <a:spAutoFit/>
          </a:bodyPr>
          <a:lstStyle/>
          <a:p>
            <a:endParaRPr lang="en-US" sz="5400">
              <a:solidFill>
                <a:schemeClr val="bg1"/>
              </a:solidFill>
              <a:latin typeface="HK Grotesk Light"/>
            </a:endParaRPr>
          </a:p>
        </p:txBody>
      </p:sp>
      <p:sp>
        <p:nvSpPr>
          <p:cNvPr id="13" name="TextBox 2">
            <a:extLst>
              <a:ext uri="{FF2B5EF4-FFF2-40B4-BE49-F238E27FC236}">
                <a16:creationId xmlns:a16="http://schemas.microsoft.com/office/drawing/2014/main" id="{5591C3FA-632A-4272-A54E-C12400FD5FA9}"/>
              </a:ext>
            </a:extLst>
          </p:cNvPr>
          <p:cNvSpPr txBox="1"/>
          <p:nvPr/>
        </p:nvSpPr>
        <p:spPr>
          <a:xfrm>
            <a:off x="3888209" y="800100"/>
            <a:ext cx="9559081" cy="1477328"/>
          </a:xfrm>
          <a:prstGeom prst="rect">
            <a:avLst/>
          </a:prstGeom>
        </p:spPr>
        <p:txBody>
          <a:bodyPr wrap="square" lIns="0" tIns="0" rIns="0" bIns="0" rtlCol="0" anchor="t">
            <a:spAutoFit/>
          </a:bodyPr>
          <a:lstStyle/>
          <a:p>
            <a:r>
              <a:rPr lang="en-US" sz="4800" dirty="0">
                <a:latin typeface="HK Grotesk Light"/>
              </a:rPr>
              <a:t>The state of DevOps in ML projects:</a:t>
            </a:r>
          </a:p>
          <a:p>
            <a:r>
              <a:rPr lang="en-US" sz="4800" dirty="0">
                <a:latin typeface="HK Grotesk Light"/>
              </a:rPr>
              <a:t>Mostly in the dark</a:t>
            </a:r>
          </a:p>
        </p:txBody>
      </p:sp>
      <p:sp>
        <p:nvSpPr>
          <p:cNvPr id="6" name="TextBox 2">
            <a:extLst>
              <a:ext uri="{FF2B5EF4-FFF2-40B4-BE49-F238E27FC236}">
                <a16:creationId xmlns:a16="http://schemas.microsoft.com/office/drawing/2014/main" id="{D90F0F21-6E5A-4CAD-94AE-5FFE54B10F74}"/>
              </a:ext>
            </a:extLst>
          </p:cNvPr>
          <p:cNvSpPr txBox="1"/>
          <p:nvPr/>
        </p:nvSpPr>
        <p:spPr>
          <a:xfrm>
            <a:off x="923442" y="2628230"/>
            <a:ext cx="6553200" cy="1477328"/>
          </a:xfrm>
          <a:prstGeom prst="rect">
            <a:avLst/>
          </a:prstGeom>
        </p:spPr>
        <p:txBody>
          <a:bodyPr wrap="square" lIns="0" tIns="0" rIns="0" bIns="0" rtlCol="0" anchor="t">
            <a:spAutoFit/>
          </a:bodyPr>
          <a:lstStyle/>
          <a:p>
            <a:r>
              <a:rPr lang="en-US" sz="4800" dirty="0">
                <a:latin typeface="HK Grotesk Light"/>
              </a:rPr>
              <a:t>DevOps Tools/ Works for ML projects</a:t>
            </a:r>
          </a:p>
        </p:txBody>
      </p:sp>
      <p:sp>
        <p:nvSpPr>
          <p:cNvPr id="7" name="TextBox 2">
            <a:extLst>
              <a:ext uri="{FF2B5EF4-FFF2-40B4-BE49-F238E27FC236}">
                <a16:creationId xmlns:a16="http://schemas.microsoft.com/office/drawing/2014/main" id="{5FE8F63B-EFA5-4414-B801-0274BA12904E}"/>
              </a:ext>
            </a:extLst>
          </p:cNvPr>
          <p:cNvSpPr txBox="1"/>
          <p:nvPr/>
        </p:nvSpPr>
        <p:spPr>
          <a:xfrm>
            <a:off x="9039227" y="2628230"/>
            <a:ext cx="8229599" cy="1477328"/>
          </a:xfrm>
          <a:prstGeom prst="rect">
            <a:avLst/>
          </a:prstGeom>
        </p:spPr>
        <p:txBody>
          <a:bodyPr wrap="square" lIns="0" tIns="0" rIns="0" bIns="0" rtlCol="0" anchor="t">
            <a:spAutoFit/>
          </a:bodyPr>
          <a:lstStyle/>
          <a:p>
            <a:r>
              <a:rPr lang="en-US" sz="4800" dirty="0">
                <a:latin typeface="HK Grotesk Light"/>
              </a:rPr>
              <a:t>But are ML projects using DevOps?</a:t>
            </a:r>
          </a:p>
        </p:txBody>
      </p:sp>
      <p:sp>
        <p:nvSpPr>
          <p:cNvPr id="8" name="TextBox 2">
            <a:extLst>
              <a:ext uri="{FF2B5EF4-FFF2-40B4-BE49-F238E27FC236}">
                <a16:creationId xmlns:a16="http://schemas.microsoft.com/office/drawing/2014/main" id="{EEB1F6E8-9F4F-4F37-9D58-2D0481C5ED77}"/>
              </a:ext>
            </a:extLst>
          </p:cNvPr>
          <p:cNvSpPr txBox="1"/>
          <p:nvPr/>
        </p:nvSpPr>
        <p:spPr>
          <a:xfrm>
            <a:off x="695325" y="4402159"/>
            <a:ext cx="7600949" cy="1661993"/>
          </a:xfrm>
          <a:prstGeom prst="rect">
            <a:avLst/>
          </a:prstGeom>
        </p:spPr>
        <p:txBody>
          <a:bodyPr wrap="square" lIns="0" tIns="0" rIns="0" bIns="0" rtlCol="0" anchor="t">
            <a:spAutoFit/>
          </a:bodyPr>
          <a:lstStyle/>
          <a:p>
            <a:pPr marL="571500" indent="-571500">
              <a:buFont typeface="Arial" panose="020B0604020202020204" pitchFamily="34" charset="0"/>
              <a:buChar char="•"/>
            </a:pPr>
            <a:r>
              <a:rPr lang="en-US" sz="3600" dirty="0" err="1">
                <a:latin typeface="HK Grotesk Light"/>
              </a:rPr>
              <a:t>MLFlow</a:t>
            </a:r>
            <a:r>
              <a:rPr lang="en-US" sz="3600" dirty="0">
                <a:latin typeface="HK Grotesk Light"/>
              </a:rPr>
              <a:t>, Amazon </a:t>
            </a:r>
            <a:r>
              <a:rPr lang="en-US" sz="3600" dirty="0" err="1">
                <a:latin typeface="HK Grotesk Light"/>
              </a:rPr>
              <a:t>SageMaker</a:t>
            </a:r>
            <a:r>
              <a:rPr lang="en-US" sz="3600" dirty="0">
                <a:latin typeface="HK Grotesk Light"/>
              </a:rPr>
              <a:t>, </a:t>
            </a:r>
            <a:r>
              <a:rPr lang="en-US" sz="3600" dirty="0" err="1">
                <a:latin typeface="HK Grotesk Light"/>
              </a:rPr>
              <a:t>Spack</a:t>
            </a:r>
            <a:r>
              <a:rPr lang="en-US" sz="3600" dirty="0">
                <a:latin typeface="HK Grotesk Light"/>
              </a:rPr>
              <a:t>, Easy Build, Docker, Kubernetes, Ease.ml</a:t>
            </a:r>
          </a:p>
        </p:txBody>
      </p:sp>
      <p:sp>
        <p:nvSpPr>
          <p:cNvPr id="10" name="TextBox 2">
            <a:extLst>
              <a:ext uri="{FF2B5EF4-FFF2-40B4-BE49-F238E27FC236}">
                <a16:creationId xmlns:a16="http://schemas.microsoft.com/office/drawing/2014/main" id="{BAD75194-E8AA-4808-BA0E-7F3F424D7E94}"/>
              </a:ext>
            </a:extLst>
          </p:cNvPr>
          <p:cNvSpPr txBox="1"/>
          <p:nvPr/>
        </p:nvSpPr>
        <p:spPr>
          <a:xfrm>
            <a:off x="618642" y="6610614"/>
            <a:ext cx="7162800" cy="1661993"/>
          </a:xfrm>
          <a:prstGeom prst="rect">
            <a:avLst/>
          </a:prstGeom>
        </p:spPr>
        <p:txBody>
          <a:bodyPr wrap="square" lIns="0" tIns="0" rIns="0" bIns="0" rtlCol="0" anchor="t">
            <a:spAutoFit/>
          </a:bodyPr>
          <a:lstStyle/>
          <a:p>
            <a:pPr marL="571500" indent="-571500">
              <a:buFont typeface="Arial" panose="020B0604020202020204" pitchFamily="34" charset="0"/>
              <a:buChar char="•"/>
            </a:pPr>
            <a:r>
              <a:rPr lang="en-US" sz="3600" dirty="0">
                <a:latin typeface="HK Grotesk Light"/>
              </a:rPr>
              <a:t>Their maturity and quality of ML-support varies, and they are tool or framework specific</a:t>
            </a:r>
          </a:p>
        </p:txBody>
      </p:sp>
      <p:sp>
        <p:nvSpPr>
          <p:cNvPr id="16" name="Slide Number Placeholder 4">
            <a:extLst>
              <a:ext uri="{FF2B5EF4-FFF2-40B4-BE49-F238E27FC236}">
                <a16:creationId xmlns:a16="http://schemas.microsoft.com/office/drawing/2014/main" id="{1146F91C-3A50-4742-932C-07AC255CF97D}"/>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chemeClr val="tx1"/>
                </a:solidFill>
              </a:rPr>
              <a:pPr/>
              <a:t>6</a:t>
            </a:fld>
            <a:endParaRPr lang="en-US" sz="1800">
              <a:solidFill>
                <a:schemeClr val="tx1"/>
              </a:solidFill>
            </a:endParaRPr>
          </a:p>
        </p:txBody>
      </p:sp>
      <p:cxnSp>
        <p:nvCxnSpPr>
          <p:cNvPr id="24" name="Straight Connector 23">
            <a:extLst>
              <a:ext uri="{FF2B5EF4-FFF2-40B4-BE49-F238E27FC236}">
                <a16:creationId xmlns:a16="http://schemas.microsoft.com/office/drawing/2014/main" id="{9C686531-704A-4402-9698-B280E18C616C}"/>
              </a:ext>
            </a:extLst>
          </p:cNvPr>
          <p:cNvCxnSpPr>
            <a:cxnSpLocks/>
          </p:cNvCxnSpPr>
          <p:nvPr/>
        </p:nvCxnSpPr>
        <p:spPr>
          <a:xfrm>
            <a:off x="8667750" y="2381392"/>
            <a:ext cx="0" cy="7196898"/>
          </a:xfrm>
          <a:prstGeom prst="line">
            <a:avLst/>
          </a:prstGeom>
          <a:ln w="57150"/>
        </p:spPr>
        <p:style>
          <a:lnRef idx="1">
            <a:schemeClr val="dk1"/>
          </a:lnRef>
          <a:fillRef idx="0">
            <a:schemeClr val="dk1"/>
          </a:fillRef>
          <a:effectRef idx="0">
            <a:schemeClr val="dk1"/>
          </a:effectRef>
          <a:fontRef idx="minor">
            <a:schemeClr val="tx1"/>
          </a:fontRef>
        </p:style>
      </p:cxnSp>
      <p:sp>
        <p:nvSpPr>
          <p:cNvPr id="26" name="Freeform: Shape 25">
            <a:extLst>
              <a:ext uri="{FF2B5EF4-FFF2-40B4-BE49-F238E27FC236}">
                <a16:creationId xmlns:a16="http://schemas.microsoft.com/office/drawing/2014/main" id="{3DDC0FE5-7D93-470D-86F1-A64064A30029}"/>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a:solidFill>
                  <a:srgbClr val="1D1C24"/>
                </a:solidFill>
                <a:latin typeface="HK Grotesk Light" panose="020B0604020202020204" charset="0"/>
              </a:rPr>
              <a:t>Introduction</a:t>
            </a:r>
          </a:p>
        </p:txBody>
      </p:sp>
      <p:sp>
        <p:nvSpPr>
          <p:cNvPr id="4" name="TextBox 2">
            <a:extLst>
              <a:ext uri="{FF2B5EF4-FFF2-40B4-BE49-F238E27FC236}">
                <a16:creationId xmlns:a16="http://schemas.microsoft.com/office/drawing/2014/main" id="{E21E626C-7E80-C0B6-98CF-0BEB3C9D0379}"/>
              </a:ext>
            </a:extLst>
          </p:cNvPr>
          <p:cNvSpPr txBox="1"/>
          <p:nvPr/>
        </p:nvSpPr>
        <p:spPr>
          <a:xfrm>
            <a:off x="8991599" y="4262621"/>
            <a:ext cx="8229599" cy="1477328"/>
          </a:xfrm>
          <a:prstGeom prst="rect">
            <a:avLst/>
          </a:prstGeom>
        </p:spPr>
        <p:txBody>
          <a:bodyPr wrap="square" lIns="0" tIns="0" rIns="0" bIns="0" rtlCol="0" anchor="t">
            <a:spAutoFit/>
          </a:bodyPr>
          <a:lstStyle/>
          <a:p>
            <a:r>
              <a:rPr lang="en-US" sz="4800" dirty="0">
                <a:latin typeface="HK Grotesk Light"/>
              </a:rPr>
              <a:t>Are ML projects struggling with or benefiting from DevOps?</a:t>
            </a:r>
          </a:p>
        </p:txBody>
      </p:sp>
      <p:pic>
        <p:nvPicPr>
          <p:cNvPr id="2052" name="Picture 4" descr="WRUW - Tuesday - 22 October 2019 »»»»»»»»»">
            <a:extLst>
              <a:ext uri="{FF2B5EF4-FFF2-40B4-BE49-F238E27FC236}">
                <a16:creationId xmlns:a16="http://schemas.microsoft.com/office/drawing/2014/main" id="{82642080-A58A-E78A-3BB7-AA3D6426C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4096" y="6923988"/>
            <a:ext cx="4839859" cy="3065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14262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7" grpId="0"/>
      <p:bldP spid="8" grpId="0"/>
      <p:bldP spid="10"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FE4E05-03EC-4DB0-9E68-FC140B6AD301}"/>
              </a:ext>
            </a:extLst>
          </p:cNvPr>
          <p:cNvSpPr/>
          <p:nvPr/>
        </p:nvSpPr>
        <p:spPr>
          <a:xfrm>
            <a:off x="-19050" y="-1975737"/>
            <a:ext cx="18307050" cy="12262737"/>
          </a:xfrm>
          <a:prstGeom prst="rect">
            <a:avLst/>
          </a:prstGeom>
          <a:gradFill>
            <a:gsLst>
              <a:gs pos="38000">
                <a:schemeClr val="bg1"/>
              </a:gs>
              <a:gs pos="100000">
                <a:srgbClr val="F1F1F1">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2">
            <a:extLst>
              <a:ext uri="{FF2B5EF4-FFF2-40B4-BE49-F238E27FC236}">
                <a16:creationId xmlns:a16="http://schemas.microsoft.com/office/drawing/2014/main" id="{30F1C011-1AB3-4040-B216-9B903D21DD6F}"/>
              </a:ext>
            </a:extLst>
          </p:cNvPr>
          <p:cNvSpPr txBox="1"/>
          <p:nvPr/>
        </p:nvSpPr>
        <p:spPr>
          <a:xfrm>
            <a:off x="666750" y="2915068"/>
            <a:ext cx="6096000" cy="738664"/>
          </a:xfrm>
          <a:prstGeom prst="rect">
            <a:avLst/>
          </a:prstGeom>
        </p:spPr>
        <p:txBody>
          <a:bodyPr wrap="square" lIns="0" tIns="0" rIns="0" bIns="0" rtlCol="0" anchor="t">
            <a:spAutoFit/>
          </a:bodyPr>
          <a:lstStyle/>
          <a:p>
            <a:r>
              <a:rPr lang="en-US" sz="4800" dirty="0">
                <a:latin typeface="HK Grotesk Light"/>
              </a:rPr>
              <a:t>Research Questions:</a:t>
            </a:r>
          </a:p>
        </p:txBody>
      </p:sp>
      <p:sp>
        <p:nvSpPr>
          <p:cNvPr id="15" name="TextBox 2">
            <a:extLst>
              <a:ext uri="{FF2B5EF4-FFF2-40B4-BE49-F238E27FC236}">
                <a16:creationId xmlns:a16="http://schemas.microsoft.com/office/drawing/2014/main" id="{E9829A41-B83F-424B-91A3-C6B1D301B3BA}"/>
              </a:ext>
            </a:extLst>
          </p:cNvPr>
          <p:cNvSpPr txBox="1"/>
          <p:nvPr/>
        </p:nvSpPr>
        <p:spPr>
          <a:xfrm>
            <a:off x="1752600" y="4020849"/>
            <a:ext cx="15773400" cy="1231106"/>
          </a:xfrm>
          <a:prstGeom prst="rect">
            <a:avLst/>
          </a:prstGeom>
        </p:spPr>
        <p:txBody>
          <a:bodyPr wrap="square" lIns="0" tIns="0" rIns="0" bIns="0" rtlCol="0" anchor="t">
            <a:spAutoFit/>
          </a:bodyPr>
          <a:lstStyle/>
          <a:p>
            <a:pPr marL="742950" indent="-742950">
              <a:buFont typeface="+mj-lt"/>
              <a:buAutoNum type="arabicPeriod"/>
            </a:pPr>
            <a:r>
              <a:rPr lang="en-US" sz="4000" dirty="0">
                <a:latin typeface="HK Grotesk Light"/>
              </a:rPr>
              <a:t>What are the current and historical adoption rates of DevOps Tools for ML and Non-ML projects?</a:t>
            </a:r>
          </a:p>
        </p:txBody>
      </p:sp>
      <p:sp>
        <p:nvSpPr>
          <p:cNvPr id="7" name="TextBox 2">
            <a:extLst>
              <a:ext uri="{FF2B5EF4-FFF2-40B4-BE49-F238E27FC236}">
                <a16:creationId xmlns:a16="http://schemas.microsoft.com/office/drawing/2014/main" id="{4BDEC86D-21CB-459C-A7D8-E01BD65BE336}"/>
              </a:ext>
            </a:extLst>
          </p:cNvPr>
          <p:cNvSpPr txBox="1"/>
          <p:nvPr/>
        </p:nvSpPr>
        <p:spPr>
          <a:xfrm>
            <a:off x="1753985" y="6936390"/>
            <a:ext cx="15773400" cy="1231106"/>
          </a:xfrm>
          <a:prstGeom prst="rect">
            <a:avLst/>
          </a:prstGeom>
        </p:spPr>
        <p:txBody>
          <a:bodyPr wrap="square" lIns="0" tIns="0" rIns="0" bIns="0" rtlCol="0" anchor="t">
            <a:spAutoFit/>
          </a:bodyPr>
          <a:lstStyle/>
          <a:p>
            <a:r>
              <a:rPr lang="en-US" sz="4000" dirty="0">
                <a:latin typeface="HK Grotesk Light"/>
              </a:rPr>
              <a:t>3. What are the advantages of adopting DevOps tools across the different project categories?</a:t>
            </a:r>
          </a:p>
        </p:txBody>
      </p:sp>
      <p:sp>
        <p:nvSpPr>
          <p:cNvPr id="8" name="TextBox 2">
            <a:extLst>
              <a:ext uri="{FF2B5EF4-FFF2-40B4-BE49-F238E27FC236}">
                <a16:creationId xmlns:a16="http://schemas.microsoft.com/office/drawing/2014/main" id="{AC52744D-4869-43AF-A7E8-49E4EDCFD82A}"/>
              </a:ext>
            </a:extLst>
          </p:cNvPr>
          <p:cNvSpPr txBox="1"/>
          <p:nvPr/>
        </p:nvSpPr>
        <p:spPr>
          <a:xfrm>
            <a:off x="1752600" y="5524500"/>
            <a:ext cx="15773400" cy="1231106"/>
          </a:xfrm>
          <a:prstGeom prst="rect">
            <a:avLst/>
          </a:prstGeom>
        </p:spPr>
        <p:txBody>
          <a:bodyPr wrap="square" lIns="0" tIns="0" rIns="0" bIns="0" rtlCol="0" anchor="t">
            <a:spAutoFit/>
          </a:bodyPr>
          <a:lstStyle/>
          <a:p>
            <a:r>
              <a:rPr lang="en-US" sz="4000" dirty="0">
                <a:latin typeface="HK Grotesk Light"/>
              </a:rPr>
              <a:t>2. What are the maintenance efforts and goals associated with DevOps tools across the different project categories ?</a:t>
            </a:r>
          </a:p>
        </p:txBody>
      </p:sp>
      <p:sp>
        <p:nvSpPr>
          <p:cNvPr id="9" name="Slide Number Placeholder 4">
            <a:extLst>
              <a:ext uri="{FF2B5EF4-FFF2-40B4-BE49-F238E27FC236}">
                <a16:creationId xmlns:a16="http://schemas.microsoft.com/office/drawing/2014/main" id="{65E169E3-B55F-4F37-B405-2B85206F6430}"/>
              </a:ext>
            </a:extLst>
          </p:cNvPr>
          <p:cNvSpPr txBox="1">
            <a:spLocks/>
          </p:cNvSpPr>
          <p:nvPr/>
        </p:nvSpPr>
        <p:spPr>
          <a:xfrm>
            <a:off x="16002000" y="94567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800" smtClean="0">
                <a:solidFill>
                  <a:srgbClr val="1D1C24"/>
                </a:solidFill>
              </a:rPr>
              <a:pPr/>
              <a:t>7</a:t>
            </a:fld>
            <a:endParaRPr lang="en-US" sz="1800">
              <a:solidFill>
                <a:srgbClr val="1D1C24"/>
              </a:solidFill>
            </a:endParaRPr>
          </a:p>
        </p:txBody>
      </p:sp>
      <p:sp>
        <p:nvSpPr>
          <p:cNvPr id="10" name="Freeform: Shape 9">
            <a:extLst>
              <a:ext uri="{FF2B5EF4-FFF2-40B4-BE49-F238E27FC236}">
                <a16:creationId xmlns:a16="http://schemas.microsoft.com/office/drawing/2014/main" id="{17D46651-D16E-40E7-9C22-3EDD65F3DFC8}"/>
              </a:ext>
            </a:extLst>
          </p:cNvPr>
          <p:cNvSpPr/>
          <p:nvPr/>
        </p:nvSpPr>
        <p:spPr>
          <a:xfrm>
            <a:off x="290052" y="452792"/>
            <a:ext cx="2623631" cy="1574178"/>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3200" kern="1200">
                <a:solidFill>
                  <a:srgbClr val="1D1C24"/>
                </a:solidFill>
                <a:latin typeface="HK Grotesk Light" panose="020B0604020202020204" charset="0"/>
              </a:rPr>
              <a:t>Introduction</a:t>
            </a: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4744AD-8316-4A6B-B5FA-CBD76F13F9CA}"/>
              </a:ext>
            </a:extLst>
          </p:cNvPr>
          <p:cNvSpPr/>
          <p:nvPr/>
        </p:nvSpPr>
        <p:spPr>
          <a:xfrm>
            <a:off x="0" y="-1937637"/>
            <a:ext cx="18307050" cy="12262737"/>
          </a:xfrm>
          <a:prstGeom prst="rect">
            <a:avLst/>
          </a:prstGeom>
          <a:gradFill>
            <a:gsLst>
              <a:gs pos="38000">
                <a:srgbClr val="B0C6E1"/>
              </a:gs>
              <a:gs pos="100000">
                <a:srgbClr val="F1F1F1">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id="{980B64B6-3BA4-40A1-9F82-9FB4EDB710C4}"/>
              </a:ext>
            </a:extLst>
          </p:cNvPr>
          <p:cNvSpPr/>
          <p:nvPr/>
        </p:nvSpPr>
        <p:spPr>
          <a:xfrm>
            <a:off x="3832636" y="1814967"/>
            <a:ext cx="10622727"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9600" kern="1200">
                <a:solidFill>
                  <a:srgbClr val="1D1C24"/>
                </a:solidFill>
                <a:latin typeface="HK Grotesk Light" panose="020B0604020202020204" charset="0"/>
              </a:rPr>
              <a:t>Introduction</a:t>
            </a:r>
          </a:p>
        </p:txBody>
      </p:sp>
    </p:spTree>
    <p:extLst>
      <p:ext uri="{BB962C8B-B14F-4D97-AF65-F5344CB8AC3E}">
        <p14:creationId xmlns:p14="http://schemas.microsoft.com/office/powerpoint/2010/main" val="105616375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raft drawing of a floor plan">
            <a:extLst>
              <a:ext uri="{FF2B5EF4-FFF2-40B4-BE49-F238E27FC236}">
                <a16:creationId xmlns:a16="http://schemas.microsoft.com/office/drawing/2014/main" id="{C83C0871-C306-47CD-A05E-DA8AB7E85B9C}"/>
              </a:ext>
            </a:extLst>
          </p:cNvPr>
          <p:cNvPicPr>
            <a:picLocks noChangeAspect="1"/>
          </p:cNvPicPr>
          <p:nvPr/>
        </p:nvPicPr>
        <p:blipFill>
          <a:blip r:embed="rId2">
            <a:alphaModFix amt="25000"/>
            <a:duotone>
              <a:schemeClr val="accent5">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684520"/>
            <a:ext cx="18288000" cy="12620359"/>
          </a:xfrm>
          <a:prstGeom prst="rect">
            <a:avLst/>
          </a:prstGeom>
        </p:spPr>
      </p:pic>
      <p:sp>
        <p:nvSpPr>
          <p:cNvPr id="14" name="Rectangle 13">
            <a:extLst>
              <a:ext uri="{FF2B5EF4-FFF2-40B4-BE49-F238E27FC236}">
                <a16:creationId xmlns:a16="http://schemas.microsoft.com/office/drawing/2014/main" id="{42582DE5-E9AA-4006-9185-14BB90C29C63}"/>
              </a:ext>
            </a:extLst>
          </p:cNvPr>
          <p:cNvSpPr/>
          <p:nvPr/>
        </p:nvSpPr>
        <p:spPr>
          <a:xfrm>
            <a:off x="0" y="-1975737"/>
            <a:ext cx="18307050" cy="12262737"/>
          </a:xfrm>
          <a:prstGeom prst="rect">
            <a:avLst/>
          </a:prstGeom>
          <a:gradFill>
            <a:gsLst>
              <a:gs pos="38000">
                <a:srgbClr val="B0C6E1"/>
              </a:gs>
              <a:gs pos="100000">
                <a:srgbClr val="F1F1F1">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497737-DB8D-4B23-A3C1-6D9198534B16}"/>
              </a:ext>
            </a:extLst>
          </p:cNvPr>
          <p:cNvSpPr/>
          <p:nvPr/>
        </p:nvSpPr>
        <p:spPr>
          <a:xfrm>
            <a:off x="11891263" y="2813199"/>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a:extLst>
              <a:ext uri="{FF2B5EF4-FFF2-40B4-BE49-F238E27FC236}">
                <a16:creationId xmlns:a16="http://schemas.microsoft.com/office/drawing/2014/main" id="{6772F1B7-5629-4CE1-B15C-619C65DDFA01}"/>
              </a:ext>
            </a:extLst>
          </p:cNvPr>
          <p:cNvSpPr/>
          <p:nvPr/>
        </p:nvSpPr>
        <p:spPr>
          <a:xfrm>
            <a:off x="5486400" y="5001785"/>
            <a:ext cx="2784723"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217444BB-8F20-4DBC-AE14-6F339347F187}"/>
              </a:ext>
            </a:extLst>
          </p:cNvPr>
          <p:cNvSpPr/>
          <p:nvPr/>
        </p:nvSpPr>
        <p:spPr>
          <a:xfrm>
            <a:off x="11891263" y="7190371"/>
            <a:ext cx="2877547" cy="1547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 Freeform: Shape 7">
            <a:extLst>
              <a:ext uri="{FF2B5EF4-FFF2-40B4-BE49-F238E27FC236}">
                <a16:creationId xmlns:a16="http://schemas.microsoft.com/office/drawing/2014/main" id="{6D86DEF6-3879-46E7-BED4-A36BB97EC62F}"/>
              </a:ext>
            </a:extLst>
          </p:cNvPr>
          <p:cNvSpPr/>
          <p:nvPr/>
        </p:nvSpPr>
        <p:spPr>
          <a:xfrm>
            <a:off x="3832636" y="1814967"/>
            <a:ext cx="10622727" cy="6373635"/>
          </a:xfrm>
          <a:custGeom>
            <a:avLst/>
            <a:gdLst>
              <a:gd name="connsiteX0" fmla="*/ 0 w 4060031"/>
              <a:gd name="connsiteY0" fmla="*/ 0 h 2436018"/>
              <a:gd name="connsiteX1" fmla="*/ 4060031 w 4060031"/>
              <a:gd name="connsiteY1" fmla="*/ 0 h 2436018"/>
              <a:gd name="connsiteX2" fmla="*/ 4060031 w 4060031"/>
              <a:gd name="connsiteY2" fmla="*/ 2436018 h 2436018"/>
              <a:gd name="connsiteX3" fmla="*/ 0 w 4060031"/>
              <a:gd name="connsiteY3" fmla="*/ 2436018 h 2436018"/>
              <a:gd name="connsiteX4" fmla="*/ 0 w 4060031"/>
              <a:gd name="connsiteY4" fmla="*/ 0 h 2436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031" h="2436018">
                <a:moveTo>
                  <a:pt x="0" y="0"/>
                </a:moveTo>
                <a:lnTo>
                  <a:pt x="4060031" y="0"/>
                </a:lnTo>
                <a:lnTo>
                  <a:pt x="4060031" y="2436018"/>
                </a:lnTo>
                <a:lnTo>
                  <a:pt x="0" y="2436018"/>
                </a:lnTo>
                <a:lnTo>
                  <a:pt x="0" y="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9600" kern="1200">
                <a:solidFill>
                  <a:schemeClr val="tx1"/>
                </a:solidFill>
                <a:latin typeface="HK Grotesk Light" panose="020B0604020202020204" charset="0"/>
              </a:rPr>
              <a:t>Research Methodology </a:t>
            </a:r>
          </a:p>
        </p:txBody>
      </p:sp>
    </p:spTree>
    <p:extLst>
      <p:ext uri="{BB962C8B-B14F-4D97-AF65-F5344CB8AC3E}">
        <p14:creationId xmlns:p14="http://schemas.microsoft.com/office/powerpoint/2010/main" val="4155643612"/>
      </p:ext>
    </p:extLst>
  </p:cSld>
  <p:clrMapOvr>
    <a:masterClrMapping/>
  </p:clrMapOvr>
  <mc:AlternateContent xmlns:mc="http://schemas.openxmlformats.org/markup-compatibility/2006" xmlns:p159="http://schemas.microsoft.com/office/powerpoint/2015/09/main">
    <mc:Choice Requires="p159">
      <p:transition>
        <p159:morph option="byChar"/>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2763</TotalTime>
  <Words>2257</Words>
  <Application>Microsoft Office PowerPoint</Application>
  <PresentationFormat>Custom</PresentationFormat>
  <Paragraphs>260</Paragraphs>
  <Slides>36</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Calibri</vt:lpstr>
      <vt:lpstr>HK Grotesk Light Bold</vt:lpstr>
      <vt:lpstr>Courier New</vt:lpstr>
      <vt:lpstr>LinBiolinumTI</vt:lpstr>
      <vt:lpstr>HK Grotesk Light</vt:lpstr>
      <vt:lpstr>NimbusRomNo9L-Regu</vt:lpstr>
      <vt:lpstr>Arial</vt:lpstr>
      <vt:lpstr>LinLibertineT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Grey and White Corporate Architecture Presentation</dc:title>
  <dc:creator>Rzig, Dhia Elhaq</dc:creator>
  <cp:lastModifiedBy>Rzig, Dhia Elhaq</cp:lastModifiedBy>
  <cp:revision>34</cp:revision>
  <dcterms:created xsi:type="dcterms:W3CDTF">2006-08-16T00:00:00Z</dcterms:created>
  <dcterms:modified xsi:type="dcterms:W3CDTF">2023-10-26T15:47:45Z</dcterms:modified>
  <dc:identifier>DAEtR3f9g5U</dc:identifier>
</cp:coreProperties>
</file>